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2"/>
  </p:notesMasterIdLst>
  <p:sldIdLst>
    <p:sldId id="256" r:id="rId2"/>
    <p:sldId id="258" r:id="rId3"/>
    <p:sldId id="257" r:id="rId4"/>
    <p:sldId id="259" r:id="rId5"/>
    <p:sldId id="260" r:id="rId6"/>
    <p:sldId id="261" r:id="rId7"/>
    <p:sldId id="262" r:id="rId8"/>
    <p:sldId id="263" r:id="rId9"/>
    <p:sldId id="264" r:id="rId10"/>
    <p:sldId id="265" r:id="rId11"/>
    <p:sldId id="266" r:id="rId12"/>
    <p:sldId id="267" r:id="rId13"/>
    <p:sldId id="268" r:id="rId14"/>
    <p:sldId id="278" r:id="rId15"/>
    <p:sldId id="269" r:id="rId16"/>
    <p:sldId id="270" r:id="rId17"/>
    <p:sldId id="273" r:id="rId18"/>
    <p:sldId id="274" r:id="rId19"/>
    <p:sldId id="275" r:id="rId20"/>
    <p:sldId id="289" r:id="rId21"/>
    <p:sldId id="290" r:id="rId22"/>
    <p:sldId id="276" r:id="rId23"/>
    <p:sldId id="291" r:id="rId24"/>
    <p:sldId id="292" r:id="rId25"/>
    <p:sldId id="293" r:id="rId26"/>
    <p:sldId id="296" r:id="rId27"/>
    <p:sldId id="297" r:id="rId28"/>
    <p:sldId id="277" r:id="rId29"/>
    <p:sldId id="280" r:id="rId30"/>
    <p:sldId id="281" r:id="rId31"/>
    <p:sldId id="282" r:id="rId32"/>
    <p:sldId id="283" r:id="rId33"/>
    <p:sldId id="288" r:id="rId34"/>
    <p:sldId id="284" r:id="rId35"/>
    <p:sldId id="300" r:id="rId36"/>
    <p:sldId id="301" r:id="rId37"/>
    <p:sldId id="285" r:id="rId38"/>
    <p:sldId id="294" r:id="rId39"/>
    <p:sldId id="295" r:id="rId40"/>
    <p:sldId id="279" r:id="rId4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44BE667-E65E-43D5-B809-3B479EC5E94D}" type="datetimeFigureOut">
              <a:rPr lang="en-IN" smtClean="0"/>
              <a:pPr/>
              <a:t>17-09-2011</a:t>
            </a:fld>
            <a:endParaRPr lang="en-IN"/>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A792728-66EF-49B6-928B-2C1587D8C5FB}" type="slidenum">
              <a:rPr lang="en-IN" smtClean="0"/>
              <a:pPr/>
              <a:t>‹#›</a:t>
            </a:fld>
            <a:endParaRPr lang="en-IN"/>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7"/>
          <p:cNvSpPr>
            <a:spLocks noGrp="1" noChangeArrowheads="1"/>
          </p:cNvSpPr>
          <p:nvPr>
            <p:ph type="sldNum" sz="quarter" idx="5"/>
          </p:nvPr>
        </p:nvSpPr>
        <p:spPr>
          <a:noFill/>
        </p:spPr>
        <p:txBody>
          <a:bodyPr/>
          <a:lstStyle/>
          <a:p>
            <a:fld id="{120B1EC7-40D7-4D91-B83D-8B60542FF01F}" type="slidenum">
              <a:rPr lang="en-GB" smtClean="0"/>
              <a:pPr/>
              <a:t>35</a:t>
            </a:fld>
            <a:endParaRPr lang="en-GB" smtClean="0"/>
          </a:p>
        </p:txBody>
      </p:sp>
      <p:sp>
        <p:nvSpPr>
          <p:cNvPr id="87043" name="Rectangle 2"/>
          <p:cNvSpPr>
            <a:spLocks noGrp="1" noRot="1" noChangeAspect="1" noChangeArrowheads="1" noTextEdit="1"/>
          </p:cNvSpPr>
          <p:nvPr>
            <p:ph type="sldImg"/>
          </p:nvPr>
        </p:nvSpPr>
        <p:spPr>
          <a:xfrm>
            <a:off x="1144588" y="685800"/>
            <a:ext cx="4572000" cy="3429000"/>
          </a:xfrm>
          <a:ln/>
        </p:spPr>
      </p:sp>
      <p:sp>
        <p:nvSpPr>
          <p:cNvPr id="87044" name="Rectangle 3"/>
          <p:cNvSpPr>
            <a:spLocks noGrp="1" noChangeArrowheads="1"/>
          </p:cNvSpPr>
          <p:nvPr>
            <p:ph type="body" idx="1"/>
          </p:nvPr>
        </p:nvSpPr>
        <p:spPr>
          <a:noFill/>
          <a:ln/>
        </p:spPr>
        <p:txBody>
          <a:bodyPr/>
          <a:lstStyle/>
          <a:p>
            <a:endParaRPr lang="pt-BR"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7"/>
          <p:cNvSpPr>
            <a:spLocks noGrp="1" noChangeArrowheads="1"/>
          </p:cNvSpPr>
          <p:nvPr>
            <p:ph type="sldNum" sz="quarter" idx="5"/>
          </p:nvPr>
        </p:nvSpPr>
        <p:spPr>
          <a:noFill/>
        </p:spPr>
        <p:txBody>
          <a:bodyPr/>
          <a:lstStyle/>
          <a:p>
            <a:fld id="{ED65E86B-7573-47B6-94E2-7979B4243D60}" type="slidenum">
              <a:rPr lang="en-GB" smtClean="0"/>
              <a:pPr/>
              <a:t>36</a:t>
            </a:fld>
            <a:endParaRPr lang="en-GB" smtClean="0"/>
          </a:p>
        </p:txBody>
      </p:sp>
      <p:sp>
        <p:nvSpPr>
          <p:cNvPr id="81923" name="Rectangle 2"/>
          <p:cNvSpPr>
            <a:spLocks noGrp="1" noRot="1" noChangeAspect="1" noChangeArrowheads="1" noTextEdit="1"/>
          </p:cNvSpPr>
          <p:nvPr>
            <p:ph type="sldImg"/>
          </p:nvPr>
        </p:nvSpPr>
        <p:spPr>
          <a:xfrm>
            <a:off x="1144588" y="685800"/>
            <a:ext cx="4572000" cy="3429000"/>
          </a:xfrm>
          <a:ln/>
        </p:spPr>
      </p:sp>
      <p:sp>
        <p:nvSpPr>
          <p:cNvPr id="81924" name="Rectangle 3"/>
          <p:cNvSpPr>
            <a:spLocks noGrp="1" noChangeArrowheads="1"/>
          </p:cNvSpPr>
          <p:nvPr>
            <p:ph type="body" idx="1"/>
          </p:nvPr>
        </p:nvSpPr>
        <p:spPr>
          <a:noFill/>
          <a:ln/>
        </p:spPr>
        <p:txBody>
          <a:bodyPr/>
          <a:lstStyle/>
          <a:p>
            <a:endParaRPr lang="pt-BR"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1D8BD707-D9CF-40AE-B4C6-C98DA3205C09}" type="datetimeFigureOut">
              <a:rPr lang="en-US" smtClean="0"/>
              <a:pPr/>
              <a:t>9/17/2011</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B6F15528-21DE-4FAA-801E-634DDDAF4B2B}" type="slidenum">
              <a:rPr lang="en-US" smtClean="0"/>
              <a:pPr/>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9/17/2011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9/17/2011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9/17/2011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9/17/2011</a:t>
            </a:fld>
            <a:endParaRPr lang="en-US"/>
          </a:p>
        </p:txBody>
      </p:sp>
      <p:sp>
        <p:nvSpPr>
          <p:cNvPr id="5" name="Footer Placeholder 4"/>
          <p:cNvSpPr>
            <a:spLocks noGrp="1"/>
          </p:cNvSpPr>
          <p:nvPr>
            <p:ph type="ftr" sz="quarter" idx="11"/>
          </p:nvPr>
        </p:nvSpPr>
        <p:spPr>
          <a:xfrm>
            <a:off x="800100" y="6172200"/>
            <a:ext cx="4000500" cy="457200"/>
          </a:xfrm>
        </p:spPr>
        <p:txBody>
          <a:bodyPr/>
          <a:lstStyle/>
          <a:p>
            <a:endParaRPr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9/17/2011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1D8BD707-D9CF-40AE-B4C6-C98DA3205C09}" type="datetimeFigureOut">
              <a:rPr lang="en-US" smtClean="0"/>
              <a:pPr/>
              <a:t>9/17/2011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D8BD707-D9CF-40AE-B4C6-C98DA3205C09}" type="datetimeFigureOut">
              <a:rPr lang="en-US" smtClean="0"/>
              <a:pPr/>
              <a:t>9/17/2011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9/17/2011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9/17/2011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9/17/2011</a:t>
            </a:fld>
            <a:endParaRPr lang="en-US"/>
          </a:p>
        </p:txBody>
      </p:sp>
      <p:sp>
        <p:nvSpPr>
          <p:cNvPr id="6" name="Footer Placeholder 5"/>
          <p:cNvSpPr>
            <a:spLocks noGrp="1"/>
          </p:cNvSpPr>
          <p:nvPr>
            <p:ph type="ftr" sz="quarter" idx="11"/>
          </p:nvPr>
        </p:nvSpPr>
        <p:spPr>
          <a:xfrm>
            <a:off x="914400" y="6172200"/>
            <a:ext cx="3886200" cy="457200"/>
          </a:xfrm>
        </p:spPr>
        <p:txBody>
          <a:bodyPr/>
          <a:lstStyle/>
          <a:p>
            <a:endParaRPr lang="en-US"/>
          </a:p>
        </p:txBody>
      </p:sp>
      <p:sp>
        <p:nvSpPr>
          <p:cNvPr id="7" name="Slide Number Placeholder 6"/>
          <p:cNvSpPr>
            <a:spLocks noGrp="1"/>
          </p:cNvSpPr>
          <p:nvPr>
            <p:ph type="sldNum" sz="quarter" idx="12"/>
          </p:nvPr>
        </p:nvSpPr>
        <p:spPr>
          <a:xfrm>
            <a:off x="146304" y="6208776"/>
            <a:ext cx="457200" cy="457200"/>
          </a:xfrm>
        </p:spPr>
        <p:txBody>
          <a:bodyPr/>
          <a:lstStyle/>
          <a:p>
            <a:fld id="{B6F15528-21DE-4FAA-801E-634DDDAF4B2B}" type="slidenum">
              <a:rPr lang="en-US" smtClean="0"/>
              <a:pPr/>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1D8BD707-D9CF-40AE-B4C6-C98DA3205C09}" type="datetimeFigureOut">
              <a:rPr lang="en-US" smtClean="0"/>
              <a:pPr/>
              <a:t>9/17/2011</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3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png"/><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35.xml.rels><?xml version="1.0" encoding="UTF-8" standalone="yes"?>
<Relationships xmlns="http://schemas.openxmlformats.org/package/2006/relationships"><Relationship Id="rId8" Type="http://schemas.openxmlformats.org/officeDocument/2006/relationships/image" Target="../media/image25.wmf"/><Relationship Id="rId3" Type="http://schemas.openxmlformats.org/officeDocument/2006/relationships/image" Target="../media/image20.png"/><Relationship Id="rId7" Type="http://schemas.openxmlformats.org/officeDocument/2006/relationships/image" Target="../media/image24.wmf"/><Relationship Id="rId12" Type="http://schemas.openxmlformats.org/officeDocument/2006/relationships/image" Target="../media/image29.wmf"/><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23.wmf"/><Relationship Id="rId11" Type="http://schemas.openxmlformats.org/officeDocument/2006/relationships/image" Target="../media/image28.wmf"/><Relationship Id="rId5" Type="http://schemas.openxmlformats.org/officeDocument/2006/relationships/image" Target="../media/image22.wmf"/><Relationship Id="rId10" Type="http://schemas.openxmlformats.org/officeDocument/2006/relationships/image" Target="../media/image27.wmf"/><Relationship Id="rId4" Type="http://schemas.openxmlformats.org/officeDocument/2006/relationships/image" Target="../media/image21.wmf"/><Relationship Id="rId9" Type="http://schemas.openxmlformats.org/officeDocument/2006/relationships/image" Target="../media/image26.png"/></Relationships>
</file>

<file path=ppt/slides/_rels/slide3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30.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1.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hyperlink" Target="http://www.who.int/" TargetMode="External"/><Relationship Id="rId2" Type="http://schemas.openxmlformats.org/officeDocument/2006/relationships/hyperlink" Target="http://whqlibdoc.who.int/publications/1983/9241580070.pd" TargetMode="External"/><Relationship Id="rId1" Type="http://schemas.openxmlformats.org/officeDocument/2006/relationships/slideLayout" Target="../slideLayouts/slideLayout2.xml"/><Relationship Id="rId4" Type="http://schemas.openxmlformats.org/officeDocument/2006/relationships/hyperlink" Target="http://www.port-health.org/sanitation/index" TargetMode="Externa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5257800"/>
            <a:ext cx="6400800" cy="762000"/>
          </a:xfrm>
        </p:spPr>
        <p:txBody>
          <a:bodyPr/>
          <a:lstStyle/>
          <a:p>
            <a:endParaRPr lang="en-IN" dirty="0"/>
          </a:p>
        </p:txBody>
      </p:sp>
      <p:sp>
        <p:nvSpPr>
          <p:cNvPr id="2" name="Title 1"/>
          <p:cNvSpPr>
            <a:spLocks noGrp="1"/>
          </p:cNvSpPr>
          <p:nvPr>
            <p:ph type="ctrTitle"/>
          </p:nvPr>
        </p:nvSpPr>
        <p:spPr>
          <a:xfrm>
            <a:off x="685800" y="1752600"/>
            <a:ext cx="7772400" cy="1066800"/>
          </a:xfrm>
        </p:spPr>
        <p:txBody>
          <a:bodyPr>
            <a:normAutofit/>
          </a:bodyPr>
          <a:lstStyle/>
          <a:p>
            <a:r>
              <a:rPr lang="en-US" sz="3600" b="1" dirty="0" smtClean="0">
                <a:solidFill>
                  <a:schemeClr val="tx2">
                    <a:lumMod val="50000"/>
                  </a:schemeClr>
                </a:solidFill>
                <a:latin typeface="AR CENA" pitchFamily="2" charset="0"/>
              </a:rPr>
              <a:t>INTERNATIONAL HEALTH REGULATIONS</a:t>
            </a:r>
            <a:endParaRPr lang="en-IN" sz="3600" b="1" dirty="0">
              <a:solidFill>
                <a:schemeClr val="tx2">
                  <a:lumMod val="50000"/>
                </a:schemeClr>
              </a:solidFill>
              <a:latin typeface="AR CENA" pitchFamily="2" charset="0"/>
            </a:endParaRPr>
          </a:p>
        </p:txBody>
      </p:sp>
      <p:pic>
        <p:nvPicPr>
          <p:cNvPr id="28673" name="Picture 1"/>
          <p:cNvPicPr>
            <a:picLocks noChangeAspect="1" noChangeArrowheads="1"/>
          </p:cNvPicPr>
          <p:nvPr/>
        </p:nvPicPr>
        <p:blipFill>
          <a:blip r:embed="rId2" cstate="print"/>
          <a:srcRect/>
          <a:stretch>
            <a:fillRect/>
          </a:stretch>
        </p:blipFill>
        <p:spPr bwMode="auto">
          <a:xfrm>
            <a:off x="609600" y="3048000"/>
            <a:ext cx="8077200" cy="3276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609600"/>
          </a:xfrm>
        </p:spPr>
        <p:txBody>
          <a:bodyPr>
            <a:normAutofit fontScale="90000"/>
          </a:bodyPr>
          <a:lstStyle/>
          <a:p>
            <a:r>
              <a:rPr lang="en-US" sz="3200" dirty="0" smtClean="0">
                <a:latin typeface="AR CENA" pitchFamily="2" charset="0"/>
              </a:rPr>
              <a:t>WHY A NEW IHR?</a:t>
            </a:r>
            <a:endParaRPr lang="en-IN" sz="3200" dirty="0">
              <a:latin typeface="AR CENA" pitchFamily="2" charset="0"/>
            </a:endParaRPr>
          </a:p>
        </p:txBody>
      </p:sp>
      <p:sp>
        <p:nvSpPr>
          <p:cNvPr id="3" name="Content Placeholder 2"/>
          <p:cNvSpPr>
            <a:spLocks noGrp="1"/>
          </p:cNvSpPr>
          <p:nvPr>
            <p:ph sz="quarter" idx="1"/>
          </p:nvPr>
        </p:nvSpPr>
        <p:spPr>
          <a:xfrm>
            <a:off x="457200" y="838200"/>
            <a:ext cx="8229600" cy="5562600"/>
          </a:xfrm>
        </p:spPr>
        <p:txBody>
          <a:bodyPr>
            <a:noAutofit/>
          </a:bodyPr>
          <a:lstStyle/>
          <a:p>
            <a:pPr lvl="0"/>
            <a:r>
              <a:rPr lang="en-IN" sz="2200" dirty="0" smtClean="0">
                <a:latin typeface="Calibri" pitchFamily="34" charset="0"/>
                <a:cs typeface="Calibri" pitchFamily="34" charset="0"/>
              </a:rPr>
              <a:t>IHR  (1969)-  small pox, yellow fever, cholera, and plague.</a:t>
            </a:r>
          </a:p>
          <a:p>
            <a:r>
              <a:rPr lang="en-IN" sz="2200" dirty="0" smtClean="0">
                <a:latin typeface="Calibri" pitchFamily="34" charset="0"/>
                <a:cs typeface="Calibri" pitchFamily="34" charset="0"/>
              </a:rPr>
              <a:t>Eradication of small pox- requirement for international notification was reduced to the remaining three diseases.</a:t>
            </a:r>
          </a:p>
          <a:p>
            <a:pPr>
              <a:buNone/>
            </a:pPr>
            <a:endParaRPr lang="nb-NO" sz="2200" dirty="0" smtClean="0">
              <a:latin typeface="Calibri" pitchFamily="34" charset="0"/>
              <a:cs typeface="Calibri" pitchFamily="34" charset="0"/>
            </a:endParaRPr>
          </a:p>
          <a:p>
            <a:pPr>
              <a:lnSpc>
                <a:spcPct val="110000"/>
              </a:lnSpc>
            </a:pPr>
            <a:r>
              <a:rPr lang="nb-NO" sz="2200" dirty="0" smtClean="0">
                <a:latin typeface="Calibri" pitchFamily="34" charset="0"/>
                <a:cs typeface="Calibri" pitchFamily="34" charset="0"/>
              </a:rPr>
              <a:t>Increasing  international travel and trade.</a:t>
            </a:r>
          </a:p>
          <a:p>
            <a:pPr>
              <a:lnSpc>
                <a:spcPct val="110000"/>
              </a:lnSpc>
              <a:buNone/>
            </a:pPr>
            <a:endParaRPr lang="nb-NO" sz="2200" dirty="0" smtClean="0">
              <a:latin typeface="Calibri" pitchFamily="34" charset="0"/>
              <a:cs typeface="Calibri" pitchFamily="34" charset="0"/>
            </a:endParaRPr>
          </a:p>
          <a:p>
            <a:pPr>
              <a:lnSpc>
                <a:spcPct val="110000"/>
              </a:lnSpc>
            </a:pPr>
            <a:r>
              <a:rPr lang="nb-NO" sz="2200" dirty="0" smtClean="0">
                <a:latin typeface="Calibri" pitchFamily="34" charset="0"/>
                <a:cs typeface="Calibri" pitchFamily="34" charset="0"/>
              </a:rPr>
              <a:t>Early warning is essential and depends on collaboration and guarantees to notifying member state against misue of information.</a:t>
            </a:r>
          </a:p>
          <a:p>
            <a:pPr>
              <a:lnSpc>
                <a:spcPct val="110000"/>
              </a:lnSpc>
              <a:buNone/>
            </a:pPr>
            <a:endParaRPr lang="nb-NO" sz="2200" dirty="0" smtClean="0">
              <a:latin typeface="Calibri" pitchFamily="34" charset="0"/>
              <a:cs typeface="Calibri" pitchFamily="34" charset="0"/>
            </a:endParaRPr>
          </a:p>
          <a:p>
            <a:pPr>
              <a:lnSpc>
                <a:spcPct val="110000"/>
              </a:lnSpc>
            </a:pPr>
            <a:r>
              <a:rPr lang="nb-NO" sz="2200" dirty="0" smtClean="0">
                <a:latin typeface="Calibri" pitchFamily="34" charset="0"/>
                <a:cs typeface="Calibri" pitchFamily="34" charset="0"/>
              </a:rPr>
              <a:t>Measures should be coordinated internationally - WHO may take this role.</a:t>
            </a:r>
          </a:p>
          <a:p>
            <a:pPr>
              <a:lnSpc>
                <a:spcPct val="110000"/>
              </a:lnSpc>
            </a:pPr>
            <a:r>
              <a:rPr lang="nb-NO" sz="2200" dirty="0" smtClean="0">
                <a:latin typeface="Calibri" pitchFamily="34" charset="0"/>
                <a:cs typeface="Calibri" pitchFamily="34" charset="0"/>
              </a:rPr>
              <a:t>Recent experiences -Anthrax attacks (2001) ; SARS (2003) and Chernobyl disaster</a:t>
            </a:r>
          </a:p>
          <a:p>
            <a:pPr>
              <a:buNone/>
            </a:pPr>
            <a:endParaRPr lang="en-IN" sz="2200"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a:bodyPr>
          <a:lstStyle/>
          <a:p>
            <a:r>
              <a:rPr lang="en-US" sz="2800" dirty="0" smtClean="0">
                <a:latin typeface="AR CENA" pitchFamily="2" charset="0"/>
              </a:rPr>
              <a:t>IHR 1969 VERSUS IHR 2005</a:t>
            </a:r>
            <a:endParaRPr lang="en-IN" sz="2800" dirty="0">
              <a:latin typeface="AR CENA" pitchFamily="2" charset="0"/>
            </a:endParaRPr>
          </a:p>
        </p:txBody>
      </p:sp>
      <p:pic>
        <p:nvPicPr>
          <p:cNvPr id="4" name="Picture 4" descr="IHR-1969-cover"/>
          <p:cNvPicPr>
            <a:picLocks noGrp="1" noChangeAspect="1" noChangeArrowheads="1"/>
          </p:cNvPicPr>
          <p:nvPr>
            <p:ph sz="quarter" idx="1"/>
          </p:nvPr>
        </p:nvPicPr>
        <p:blipFill>
          <a:blip r:embed="rId2" cstate="print"/>
          <a:srcRect/>
          <a:stretch>
            <a:fillRect/>
          </a:stretch>
        </p:blipFill>
        <p:spPr bwMode="auto">
          <a:xfrm>
            <a:off x="762000" y="1219200"/>
            <a:ext cx="1905000" cy="2590800"/>
          </a:xfrm>
          <a:prstGeom prst="rect">
            <a:avLst/>
          </a:prstGeom>
          <a:noFill/>
          <a:effectLst>
            <a:outerShdw dist="152928" dir="2498012" algn="ctr" rotWithShape="0">
              <a:schemeClr val="folHlink">
                <a:alpha val="50000"/>
              </a:schemeClr>
            </a:outerShdw>
          </a:effectLst>
        </p:spPr>
      </p:pic>
      <p:pic>
        <p:nvPicPr>
          <p:cNvPr id="5" name="Picture 5" descr="11504207"/>
          <p:cNvPicPr>
            <a:picLocks noChangeAspect="1" noChangeArrowheads="1"/>
          </p:cNvPicPr>
          <p:nvPr/>
        </p:nvPicPr>
        <p:blipFill>
          <a:blip r:embed="rId3" cstate="print">
            <a:lum bright="6000" contrast="22000"/>
          </a:blip>
          <a:srcRect/>
          <a:stretch>
            <a:fillRect/>
          </a:stretch>
        </p:blipFill>
        <p:spPr bwMode="auto">
          <a:xfrm>
            <a:off x="6400800" y="1219200"/>
            <a:ext cx="1905000" cy="2590800"/>
          </a:xfrm>
          <a:prstGeom prst="rect">
            <a:avLst/>
          </a:prstGeom>
          <a:noFill/>
          <a:ln w="9525">
            <a:noFill/>
            <a:miter lim="800000"/>
            <a:headEnd/>
            <a:tailEnd/>
          </a:ln>
          <a:effectLst>
            <a:outerShdw dist="143684" dir="2700000" algn="ctr" rotWithShape="0">
              <a:srgbClr val="000066">
                <a:alpha val="50000"/>
              </a:srgbClr>
            </a:outerShdw>
          </a:effectLst>
        </p:spPr>
      </p:pic>
      <p:sp>
        <p:nvSpPr>
          <p:cNvPr id="6" name="AutoShape 6"/>
          <p:cNvSpPr>
            <a:spLocks noChangeArrowheads="1"/>
          </p:cNvSpPr>
          <p:nvPr/>
        </p:nvSpPr>
        <p:spPr bwMode="auto">
          <a:xfrm>
            <a:off x="2286000" y="2057400"/>
            <a:ext cx="4191000" cy="838200"/>
          </a:xfrm>
          <a:prstGeom prst="notchedRightArrow">
            <a:avLst>
              <a:gd name="adj1" fmla="val 43565"/>
              <a:gd name="adj2" fmla="val 111191"/>
            </a:avLst>
          </a:prstGeom>
          <a:gradFill rotWithShape="1">
            <a:gsLst>
              <a:gs pos="0">
                <a:srgbClr val="F1FD51"/>
              </a:gs>
              <a:gs pos="100000">
                <a:srgbClr val="FF6600"/>
              </a:gs>
            </a:gsLst>
            <a:lin ang="0" scaled="1"/>
          </a:gradFill>
          <a:ln w="9525">
            <a:noFill/>
            <a:miter lim="800000"/>
            <a:headEnd/>
            <a:tailEnd/>
          </a:ln>
          <a:effectLst>
            <a:outerShdw dist="56796" dir="1593903" algn="ctr" rotWithShape="0">
              <a:srgbClr val="000066"/>
            </a:outerShdw>
          </a:effectLst>
        </p:spPr>
        <p:txBody>
          <a:bodyPr wrap="none" anchor="ctr"/>
          <a:lstStyle/>
          <a:p>
            <a:pPr>
              <a:defRPr/>
            </a:pPr>
            <a:endParaRPr lang="en-IN"/>
          </a:p>
        </p:txBody>
      </p:sp>
      <p:sp>
        <p:nvSpPr>
          <p:cNvPr id="7" name="Rectangle 6"/>
          <p:cNvSpPr/>
          <p:nvPr/>
        </p:nvSpPr>
        <p:spPr>
          <a:xfrm>
            <a:off x="762000" y="4343400"/>
            <a:ext cx="7467600" cy="1649682"/>
          </a:xfrm>
          <a:prstGeom prst="rect">
            <a:avLst/>
          </a:prstGeom>
        </p:spPr>
        <p:txBody>
          <a:bodyPr wrap="square">
            <a:spAutoFit/>
          </a:bodyPr>
          <a:lstStyle/>
          <a:p>
            <a:pPr>
              <a:spcBef>
                <a:spcPct val="20000"/>
              </a:spcBef>
            </a:pPr>
            <a:r>
              <a:rPr lang="en-US" sz="2200" dirty="0" smtClean="0"/>
              <a:t>From </a:t>
            </a:r>
            <a:r>
              <a:rPr lang="en-US" sz="2200" b="1" dirty="0" smtClean="0"/>
              <a:t>three diseases</a:t>
            </a:r>
            <a:r>
              <a:rPr lang="en-US" sz="2200" dirty="0" smtClean="0"/>
              <a:t> to </a:t>
            </a:r>
            <a:r>
              <a:rPr lang="en-US" sz="2200" b="1" dirty="0" smtClean="0">
                <a:solidFill>
                  <a:srgbClr val="A50021"/>
                </a:solidFill>
              </a:rPr>
              <a:t>all public health risks</a:t>
            </a:r>
          </a:p>
          <a:p>
            <a:pPr>
              <a:spcBef>
                <a:spcPct val="20000"/>
              </a:spcBef>
            </a:pPr>
            <a:r>
              <a:rPr lang="en-US" sz="2200" dirty="0" smtClean="0"/>
              <a:t>From </a:t>
            </a:r>
            <a:r>
              <a:rPr lang="en-US" sz="2200" b="1" dirty="0" smtClean="0"/>
              <a:t>preset measures</a:t>
            </a:r>
            <a:r>
              <a:rPr lang="en-US" sz="2200" dirty="0" smtClean="0"/>
              <a:t> to </a:t>
            </a:r>
            <a:r>
              <a:rPr lang="en-US" sz="2200" b="1" dirty="0" smtClean="0">
                <a:solidFill>
                  <a:srgbClr val="A50021"/>
                </a:solidFill>
              </a:rPr>
              <a:t>tailored response</a:t>
            </a:r>
          </a:p>
          <a:p>
            <a:pPr>
              <a:spcBef>
                <a:spcPct val="20000"/>
              </a:spcBef>
            </a:pPr>
            <a:r>
              <a:rPr lang="en-US" sz="2200" dirty="0" smtClean="0"/>
              <a:t>From </a:t>
            </a:r>
            <a:r>
              <a:rPr lang="en-US" sz="2200" b="1" dirty="0" smtClean="0"/>
              <a:t>control of borders</a:t>
            </a:r>
            <a:r>
              <a:rPr lang="en-US" sz="2200" dirty="0" smtClean="0"/>
              <a:t> to also include</a:t>
            </a:r>
            <a:r>
              <a:rPr lang="en-US" sz="2200" b="1" dirty="0" smtClean="0">
                <a:solidFill>
                  <a:srgbClr val="A50021"/>
                </a:solidFill>
              </a:rPr>
              <a:t> containment at source</a:t>
            </a:r>
          </a:p>
          <a:p>
            <a:pPr>
              <a:spcBef>
                <a:spcPct val="20000"/>
              </a:spcBef>
            </a:pPr>
            <a:r>
              <a:rPr lang="en-US" sz="2200" dirty="0" smtClean="0"/>
              <a:t>From</a:t>
            </a:r>
            <a:r>
              <a:rPr lang="en-US" sz="2200" b="1" dirty="0" smtClean="0"/>
              <a:t> reactive</a:t>
            </a:r>
            <a:r>
              <a:rPr lang="en-US" sz="2200" dirty="0" smtClean="0"/>
              <a:t> to </a:t>
            </a:r>
            <a:r>
              <a:rPr lang="en-US" sz="2200" b="1" dirty="0" smtClean="0">
                <a:solidFill>
                  <a:srgbClr val="C00000"/>
                </a:solidFill>
              </a:rPr>
              <a:t>proactive</a:t>
            </a:r>
            <a:endParaRPr lang="en-GB" sz="2200" b="1" dirty="0" smtClean="0">
              <a:solidFill>
                <a:srgbClr val="C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0-#ppt_w/2"/>
                                          </p:val>
                                        </p:tav>
                                        <p:tav tm="100000">
                                          <p:val>
                                            <p:strVal val="#ppt_x"/>
                                          </p:val>
                                        </p:tav>
                                      </p:tavLst>
                                    </p:anim>
                                    <p:anim calcmode="lin" valueType="num">
                                      <p:cBhvr additive="base">
                                        <p:cTn id="14"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ppt_x"/>
                                          </p:val>
                                        </p:tav>
                                        <p:tav tm="100000">
                                          <p:val>
                                            <p:strVal val="#ppt_x"/>
                                          </p:val>
                                        </p:tav>
                                      </p:tavLst>
                                    </p:anim>
                                    <p:anim calcmode="lin" valueType="num">
                                      <p:cBhvr additive="base">
                                        <p:cTn id="2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762000"/>
          </a:xfrm>
        </p:spPr>
        <p:txBody>
          <a:bodyPr>
            <a:normAutofit/>
          </a:bodyPr>
          <a:lstStyle/>
          <a:p>
            <a:r>
              <a:rPr lang="en-US" sz="3200" dirty="0" smtClean="0">
                <a:latin typeface="AR CENA" pitchFamily="2" charset="0"/>
              </a:rPr>
              <a:t>WHAT IS IHR 2005?</a:t>
            </a:r>
            <a:endParaRPr lang="en-IN" sz="3200" dirty="0">
              <a:latin typeface="AR CENA" pitchFamily="2" charset="0"/>
            </a:endParaRPr>
          </a:p>
        </p:txBody>
      </p:sp>
      <p:sp>
        <p:nvSpPr>
          <p:cNvPr id="3" name="Content Placeholder 2"/>
          <p:cNvSpPr>
            <a:spLocks noGrp="1"/>
          </p:cNvSpPr>
          <p:nvPr>
            <p:ph sz="quarter" idx="1"/>
          </p:nvPr>
        </p:nvSpPr>
        <p:spPr>
          <a:xfrm>
            <a:off x="457200" y="990600"/>
            <a:ext cx="8229600" cy="5029200"/>
          </a:xfrm>
        </p:spPr>
        <p:txBody>
          <a:bodyPr>
            <a:noAutofit/>
          </a:bodyPr>
          <a:lstStyle/>
          <a:p>
            <a:r>
              <a:rPr lang="en-US" sz="2200" i="1" dirty="0" smtClean="0">
                <a:latin typeface="Calibri" pitchFamily="34" charset="0"/>
                <a:cs typeface="Calibri" pitchFamily="34" charset="0"/>
              </a:rPr>
              <a:t>The International Health Regulations are a formal code of conduct for public health emergencies of international concern.</a:t>
            </a:r>
          </a:p>
          <a:p>
            <a:endParaRPr lang="en-US" sz="2200" i="1" dirty="0" smtClean="0">
              <a:latin typeface="Calibri" pitchFamily="34" charset="0"/>
              <a:cs typeface="Calibri" pitchFamily="34" charset="0"/>
            </a:endParaRPr>
          </a:p>
          <a:p>
            <a:r>
              <a:rPr lang="en-US" sz="2200" dirty="0" smtClean="0">
                <a:latin typeface="Calibri" pitchFamily="34" charset="0"/>
                <a:cs typeface="Calibri" pitchFamily="34" charset="0"/>
              </a:rPr>
              <a:t> They're a matter of responsible citizenship and collective protection.  </a:t>
            </a:r>
          </a:p>
          <a:p>
            <a:r>
              <a:rPr lang="en-US" sz="2200" dirty="0" smtClean="0">
                <a:latin typeface="Calibri" pitchFamily="34" charset="0"/>
                <a:cs typeface="Calibri" pitchFamily="34" charset="0"/>
              </a:rPr>
              <a:t>They involve all </a:t>
            </a:r>
            <a:r>
              <a:rPr lang="en-US" sz="2200" dirty="0" smtClean="0">
                <a:solidFill>
                  <a:srgbClr val="C00000"/>
                </a:solidFill>
                <a:latin typeface="Calibri" pitchFamily="34" charset="0"/>
                <a:cs typeface="Calibri" pitchFamily="34" charset="0"/>
              </a:rPr>
              <a:t>193 </a:t>
            </a:r>
            <a:r>
              <a:rPr lang="en-US" sz="2200" dirty="0" smtClean="0">
                <a:latin typeface="Calibri" pitchFamily="34" charset="0"/>
                <a:cs typeface="Calibri" pitchFamily="34" charset="0"/>
              </a:rPr>
              <a:t>World Health Organization member countries.</a:t>
            </a:r>
          </a:p>
          <a:p>
            <a:r>
              <a:rPr lang="en-US" sz="2200" dirty="0" smtClean="0">
                <a:latin typeface="Calibri" pitchFamily="34" charset="0"/>
                <a:cs typeface="Calibri" pitchFamily="34" charset="0"/>
              </a:rPr>
              <a:t>They focus on serious public health threats with potential to spread beyond a country's border to other parts of the world. </a:t>
            </a:r>
          </a:p>
          <a:p>
            <a:pPr>
              <a:buNone/>
            </a:pPr>
            <a:endParaRPr lang="en-US" sz="2200" dirty="0" smtClean="0">
              <a:latin typeface="Calibri" pitchFamily="34" charset="0"/>
              <a:cs typeface="Calibri" pitchFamily="34" charset="0"/>
            </a:endParaRPr>
          </a:p>
          <a:p>
            <a:r>
              <a:rPr lang="en-US" sz="2200" dirty="0" smtClean="0">
                <a:latin typeface="Calibri" pitchFamily="34" charset="0"/>
                <a:cs typeface="Calibri" pitchFamily="34" charset="0"/>
              </a:rPr>
              <a:t>Such events are defined as public health emergencies of international concern, or PHEIC.  </a:t>
            </a:r>
          </a:p>
          <a:p>
            <a:r>
              <a:rPr lang="en-US" sz="2200" dirty="0" smtClean="0">
                <a:latin typeface="Calibri" pitchFamily="34" charset="0"/>
                <a:cs typeface="Calibri" pitchFamily="34" charset="0"/>
              </a:rPr>
              <a:t>The revised International Health Regulations outline the </a:t>
            </a:r>
            <a:r>
              <a:rPr lang="en-US" sz="2200" dirty="0" smtClean="0">
                <a:solidFill>
                  <a:schemeClr val="accent2">
                    <a:lumMod val="75000"/>
                  </a:schemeClr>
                </a:solidFill>
                <a:latin typeface="Calibri" pitchFamily="34" charset="0"/>
                <a:cs typeface="Calibri" pitchFamily="34" charset="0"/>
              </a:rPr>
              <a:t>assessment, the management and the information sharing for PHEICs</a:t>
            </a:r>
            <a:r>
              <a:rPr lang="en-US" sz="2200" dirty="0" smtClean="0">
                <a:latin typeface="Calibri" pitchFamily="34" charset="0"/>
                <a:cs typeface="Calibri" pitchFamily="34" charset="0"/>
              </a:rPr>
              <a:t>. </a:t>
            </a:r>
            <a:endParaRPr lang="es-AR" sz="2200" dirty="0" smtClean="0">
              <a:latin typeface="Calibri" pitchFamily="34" charset="0"/>
              <a:cs typeface="Calibri" pitchFamily="34" charset="0"/>
            </a:endParaRPr>
          </a:p>
          <a:p>
            <a:endParaRPr lang="en-IN" sz="2200"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normAutofit/>
          </a:bodyPr>
          <a:lstStyle/>
          <a:p>
            <a:r>
              <a:rPr lang="en-US" sz="3200" dirty="0" smtClean="0">
                <a:latin typeface="AR CENA" pitchFamily="2" charset="0"/>
              </a:rPr>
              <a:t>OBJECTIVES OF IHR 2005</a:t>
            </a:r>
            <a:endParaRPr lang="en-IN" sz="3200" dirty="0">
              <a:latin typeface="AR CENA" pitchFamily="2" charset="0"/>
            </a:endParaRPr>
          </a:p>
        </p:txBody>
      </p:sp>
      <p:sp>
        <p:nvSpPr>
          <p:cNvPr id="3" name="Content Placeholder 2"/>
          <p:cNvSpPr>
            <a:spLocks noGrp="1"/>
          </p:cNvSpPr>
          <p:nvPr>
            <p:ph sz="quarter" idx="1"/>
          </p:nvPr>
        </p:nvSpPr>
        <p:spPr>
          <a:xfrm>
            <a:off x="457200" y="1295400"/>
            <a:ext cx="8229600" cy="4830763"/>
          </a:xfrm>
        </p:spPr>
        <p:txBody>
          <a:bodyPr>
            <a:noAutofit/>
          </a:bodyPr>
          <a:lstStyle/>
          <a:p>
            <a:pPr lvl="0">
              <a:buFont typeface="Wingdings" pitchFamily="2" charset="2"/>
              <a:buChar char="Ø"/>
            </a:pPr>
            <a:r>
              <a:rPr lang="en-IN" sz="2200" dirty="0" smtClean="0">
                <a:latin typeface="Calibri" pitchFamily="34" charset="0"/>
                <a:cs typeface="Calibri" pitchFamily="34" charset="0"/>
              </a:rPr>
              <a:t>To ensure the appropriate application of routine preventive measures (e.g. at ports and air ports) and the use by all countries of internationally approved documents (e.g. Vaccination certificate).</a:t>
            </a:r>
          </a:p>
          <a:p>
            <a:pPr lvl="0">
              <a:buNone/>
            </a:pPr>
            <a:endParaRPr lang="en-IN" sz="2200" dirty="0" smtClean="0">
              <a:latin typeface="Calibri" pitchFamily="34" charset="0"/>
              <a:cs typeface="Calibri" pitchFamily="34" charset="0"/>
            </a:endParaRPr>
          </a:p>
          <a:p>
            <a:pPr lvl="0">
              <a:buFont typeface="Wingdings" pitchFamily="2" charset="2"/>
              <a:buChar char="Ø"/>
            </a:pPr>
            <a:r>
              <a:rPr lang="en-IN" sz="2200" dirty="0" smtClean="0">
                <a:latin typeface="Calibri" pitchFamily="34" charset="0"/>
                <a:cs typeface="Calibri" pitchFamily="34" charset="0"/>
              </a:rPr>
              <a:t>To ensure the notification to WHO of all events that may constitute a public health emergency of international concern.</a:t>
            </a:r>
          </a:p>
          <a:p>
            <a:pPr lvl="0">
              <a:buNone/>
            </a:pPr>
            <a:endParaRPr lang="en-IN" sz="2200" dirty="0" smtClean="0">
              <a:latin typeface="Calibri" pitchFamily="34" charset="0"/>
              <a:cs typeface="Calibri" pitchFamily="34" charset="0"/>
            </a:endParaRPr>
          </a:p>
          <a:p>
            <a:pPr lvl="0">
              <a:buFont typeface="Wingdings" pitchFamily="2" charset="2"/>
              <a:buChar char="Ø"/>
            </a:pPr>
            <a:r>
              <a:rPr lang="en-IN" sz="2200" dirty="0" smtClean="0">
                <a:latin typeface="Calibri" pitchFamily="34" charset="0"/>
                <a:cs typeface="Calibri" pitchFamily="34" charset="0"/>
              </a:rPr>
              <a:t>The implementation of any temporary recommendations should the WHO Director General have determined that such an emergency is occurring.</a:t>
            </a:r>
          </a:p>
          <a:p>
            <a:pPr lvl="0">
              <a:buNone/>
            </a:pPr>
            <a:endParaRPr lang="en-IN" sz="2200" dirty="0" smtClean="0">
              <a:latin typeface="Calibri" pitchFamily="34" charset="0"/>
              <a:cs typeface="Calibri" pitchFamily="34" charset="0"/>
            </a:endParaRPr>
          </a:p>
          <a:p>
            <a:pPr lvl="0">
              <a:buFont typeface="Wingdings" pitchFamily="2" charset="2"/>
              <a:buChar char="Ø"/>
            </a:pPr>
            <a:r>
              <a:rPr lang="en-IN" sz="2200" dirty="0" smtClean="0">
                <a:latin typeface="Calibri" pitchFamily="34" charset="0"/>
                <a:cs typeface="Calibri" pitchFamily="34" charset="0"/>
              </a:rPr>
              <a:t>The revised IHR also  focus on the provision of support for affected states and the avoidance of stigma and unnecessary negative impact on international travel and trade.</a:t>
            </a:r>
          </a:p>
          <a:p>
            <a:pPr>
              <a:buFont typeface="Wingdings" pitchFamily="2" charset="2"/>
              <a:buChar char="Ø"/>
            </a:pPr>
            <a:endParaRPr lang="en-IN" sz="2400" dirty="0" smtClean="0">
              <a:latin typeface="Calibri" pitchFamily="34" charset="0"/>
              <a:cs typeface="Calibri" pitchFamily="34" charset="0"/>
            </a:endParaRPr>
          </a:p>
          <a:p>
            <a:endParaRPr lang="en-IN" sz="2400"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762000"/>
          </a:xfrm>
        </p:spPr>
        <p:txBody>
          <a:bodyPr>
            <a:normAutofit fontScale="90000"/>
          </a:bodyPr>
          <a:lstStyle/>
          <a:p>
            <a:r>
              <a:rPr lang="en-US" sz="3200" dirty="0" smtClean="0">
                <a:latin typeface="AR CENA" pitchFamily="2" charset="0"/>
              </a:rPr>
              <a:t>OBLIGATIONS OF THE MEMBER STATES UNDER IHR 2005</a:t>
            </a:r>
            <a:endParaRPr lang="en-IN" sz="3200" dirty="0">
              <a:latin typeface="AR CENA" pitchFamily="2" charset="0"/>
            </a:endParaRPr>
          </a:p>
        </p:txBody>
      </p:sp>
      <p:sp>
        <p:nvSpPr>
          <p:cNvPr id="3" name="Content Placeholder 2"/>
          <p:cNvSpPr>
            <a:spLocks noGrp="1"/>
          </p:cNvSpPr>
          <p:nvPr>
            <p:ph sz="quarter" idx="1"/>
          </p:nvPr>
        </p:nvSpPr>
        <p:spPr>
          <a:xfrm>
            <a:off x="457200" y="838200"/>
            <a:ext cx="8229600" cy="5410200"/>
          </a:xfrm>
        </p:spPr>
        <p:txBody>
          <a:bodyPr>
            <a:noAutofit/>
          </a:bodyPr>
          <a:lstStyle/>
          <a:p>
            <a:pPr lvl="0">
              <a:buFont typeface="Wingdings" pitchFamily="2" charset="2"/>
              <a:buChar char="Ø"/>
            </a:pPr>
            <a:r>
              <a:rPr lang="en-IN" sz="2200" dirty="0" smtClean="0">
                <a:latin typeface="Calibri" pitchFamily="34" charset="0"/>
                <a:cs typeface="Calibri" pitchFamily="34" charset="0"/>
              </a:rPr>
              <a:t>Designating a </a:t>
            </a:r>
            <a:r>
              <a:rPr lang="en-IN" sz="2200" dirty="0" smtClean="0">
                <a:solidFill>
                  <a:srgbClr val="C00000"/>
                </a:solidFill>
                <a:latin typeface="Calibri" pitchFamily="34" charset="0"/>
                <a:cs typeface="Calibri" pitchFamily="34" charset="0"/>
              </a:rPr>
              <a:t>national IHR focal point</a:t>
            </a:r>
          </a:p>
          <a:p>
            <a:pPr lvl="0">
              <a:buNone/>
            </a:pPr>
            <a:endParaRPr lang="en-IN" sz="2200" dirty="0" smtClean="0">
              <a:latin typeface="Calibri" pitchFamily="34" charset="0"/>
              <a:cs typeface="Calibri" pitchFamily="34" charset="0"/>
            </a:endParaRPr>
          </a:p>
          <a:p>
            <a:pPr lvl="0">
              <a:buFont typeface="Wingdings" pitchFamily="2" charset="2"/>
              <a:buChar char="Ø"/>
            </a:pPr>
            <a:r>
              <a:rPr lang="en-IN" sz="2200" dirty="0" smtClean="0">
                <a:solidFill>
                  <a:srgbClr val="C00000"/>
                </a:solidFill>
                <a:latin typeface="Calibri" pitchFamily="34" charset="0"/>
                <a:cs typeface="Calibri" pitchFamily="34" charset="0"/>
              </a:rPr>
              <a:t>Strengthening core capacity</a:t>
            </a:r>
            <a:r>
              <a:rPr lang="en-IN" sz="2200" dirty="0" smtClean="0">
                <a:latin typeface="Calibri" pitchFamily="34" charset="0"/>
                <a:cs typeface="Calibri" pitchFamily="34" charset="0"/>
              </a:rPr>
              <a:t> to detect, report and respond rapidly to public health events</a:t>
            </a:r>
          </a:p>
          <a:p>
            <a:pPr lvl="0">
              <a:buNone/>
            </a:pPr>
            <a:endParaRPr lang="en-IN" sz="2200" dirty="0" smtClean="0">
              <a:latin typeface="Calibri" pitchFamily="34" charset="0"/>
              <a:cs typeface="Calibri" pitchFamily="34" charset="0"/>
            </a:endParaRPr>
          </a:p>
          <a:p>
            <a:pPr lvl="0">
              <a:buFont typeface="Wingdings" pitchFamily="2" charset="2"/>
              <a:buChar char="Ø"/>
            </a:pPr>
            <a:r>
              <a:rPr lang="en-IN" sz="2200" dirty="0" smtClean="0">
                <a:latin typeface="Calibri" pitchFamily="34" charset="0"/>
                <a:cs typeface="Calibri" pitchFamily="34" charset="0"/>
              </a:rPr>
              <a:t>Assessing events that may constitute a </a:t>
            </a:r>
            <a:r>
              <a:rPr lang="en-IN" sz="2200" dirty="0" smtClean="0">
                <a:solidFill>
                  <a:srgbClr val="C00000"/>
                </a:solidFill>
                <a:latin typeface="Calibri" pitchFamily="34" charset="0"/>
                <a:cs typeface="Calibri" pitchFamily="34" charset="0"/>
              </a:rPr>
              <a:t>PHEIC</a:t>
            </a:r>
            <a:r>
              <a:rPr lang="en-IN" sz="2200" dirty="0" smtClean="0">
                <a:latin typeface="Calibri" pitchFamily="34" charset="0"/>
                <a:cs typeface="Calibri" pitchFamily="34" charset="0"/>
              </a:rPr>
              <a:t> within 48 hours and </a:t>
            </a:r>
            <a:r>
              <a:rPr lang="en-IN" sz="2200" dirty="0" smtClean="0">
                <a:solidFill>
                  <a:srgbClr val="C00000"/>
                </a:solidFill>
                <a:latin typeface="Calibri" pitchFamily="34" charset="0"/>
                <a:cs typeface="Calibri" pitchFamily="34" charset="0"/>
              </a:rPr>
              <a:t>notifying WHO </a:t>
            </a:r>
            <a:r>
              <a:rPr lang="en-IN" sz="2200" dirty="0" smtClean="0">
                <a:latin typeface="Calibri" pitchFamily="34" charset="0"/>
                <a:cs typeface="Calibri" pitchFamily="34" charset="0"/>
              </a:rPr>
              <a:t>within 24 hours of assessment</a:t>
            </a:r>
          </a:p>
          <a:p>
            <a:pPr lvl="0">
              <a:buNone/>
            </a:pPr>
            <a:endParaRPr lang="en-IN" sz="2200" dirty="0" smtClean="0">
              <a:latin typeface="Calibri" pitchFamily="34" charset="0"/>
              <a:cs typeface="Calibri" pitchFamily="34" charset="0"/>
            </a:endParaRPr>
          </a:p>
          <a:p>
            <a:pPr lvl="0">
              <a:buFont typeface="Wingdings" pitchFamily="2" charset="2"/>
              <a:buChar char="Ø"/>
            </a:pPr>
            <a:r>
              <a:rPr lang="en-IN" sz="2200" dirty="0" smtClean="0">
                <a:latin typeface="Calibri" pitchFamily="34" charset="0"/>
                <a:cs typeface="Calibri" pitchFamily="34" charset="0"/>
              </a:rPr>
              <a:t>Providing </a:t>
            </a:r>
            <a:r>
              <a:rPr lang="en-IN" sz="2200" dirty="0" smtClean="0">
                <a:solidFill>
                  <a:srgbClr val="C00000"/>
                </a:solidFill>
                <a:latin typeface="Calibri" pitchFamily="34" charset="0"/>
                <a:cs typeface="Calibri" pitchFamily="34" charset="0"/>
              </a:rPr>
              <a:t>routine inspection and control activities </a:t>
            </a:r>
            <a:r>
              <a:rPr lang="en-IN" sz="2200" dirty="0" smtClean="0">
                <a:latin typeface="Calibri" pitchFamily="34" charset="0"/>
                <a:cs typeface="Calibri" pitchFamily="34" charset="0"/>
              </a:rPr>
              <a:t>at international airports, ports and some ground crossings</a:t>
            </a:r>
          </a:p>
          <a:p>
            <a:pPr lvl="0">
              <a:buNone/>
            </a:pPr>
            <a:endParaRPr lang="en-IN" sz="2200" dirty="0" smtClean="0">
              <a:latin typeface="Calibri" pitchFamily="34" charset="0"/>
              <a:cs typeface="Calibri" pitchFamily="34" charset="0"/>
            </a:endParaRPr>
          </a:p>
          <a:p>
            <a:pPr lvl="0">
              <a:buFont typeface="Wingdings" pitchFamily="2" charset="2"/>
              <a:buChar char="Ø"/>
            </a:pPr>
            <a:r>
              <a:rPr lang="en-IN" sz="2200" dirty="0" smtClean="0">
                <a:latin typeface="Calibri" pitchFamily="34" charset="0"/>
                <a:cs typeface="Calibri" pitchFamily="34" charset="0"/>
              </a:rPr>
              <a:t>Examining </a:t>
            </a:r>
            <a:r>
              <a:rPr lang="en-IN" sz="2200" dirty="0" smtClean="0">
                <a:solidFill>
                  <a:srgbClr val="C00000"/>
                </a:solidFill>
                <a:latin typeface="Calibri" pitchFamily="34" charset="0"/>
                <a:cs typeface="Calibri" pitchFamily="34" charset="0"/>
              </a:rPr>
              <a:t>national laws, revising health documents/forms and certificates, and building a legal and administrative framework </a:t>
            </a:r>
            <a:r>
              <a:rPr lang="en-IN" sz="2200" dirty="0" smtClean="0">
                <a:latin typeface="Calibri" pitchFamily="34" charset="0"/>
                <a:cs typeface="Calibri" pitchFamily="34" charset="0"/>
              </a:rPr>
              <a:t>in line with the IHR requirements</a:t>
            </a:r>
          </a:p>
          <a:p>
            <a:pPr>
              <a:buFont typeface="Wingdings" pitchFamily="2" charset="2"/>
              <a:buChar char="Ø"/>
            </a:pPr>
            <a:endParaRPr lang="en-IN" sz="2200" dirty="0" smtClean="0">
              <a:latin typeface="Calibri" pitchFamily="34" charset="0"/>
              <a:cs typeface="Calibri" pitchFamily="34" charset="0"/>
            </a:endParaRPr>
          </a:p>
          <a:p>
            <a:endParaRPr lang="en-IN" sz="2200"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latin typeface="AR CENA" pitchFamily="2" charset="0"/>
              </a:rPr>
              <a:t>SOME IMPORTANT DEFINITIONS AND  ARTICLES UNDER IHR 2005</a:t>
            </a:r>
            <a:endParaRPr lang="en-IN" sz="2800" dirty="0">
              <a:latin typeface="AR CENA" pitchFamily="2" charset="0"/>
            </a:endParaRPr>
          </a:p>
        </p:txBody>
      </p:sp>
      <p:sp>
        <p:nvSpPr>
          <p:cNvPr id="3" name="Content Placeholder 2"/>
          <p:cNvSpPr>
            <a:spLocks noGrp="1"/>
          </p:cNvSpPr>
          <p:nvPr>
            <p:ph sz="quarter" idx="1"/>
          </p:nvPr>
        </p:nvSpPr>
        <p:spPr>
          <a:xfrm>
            <a:off x="533400" y="1447800"/>
            <a:ext cx="8153400" cy="4572000"/>
          </a:xfrm>
        </p:spPr>
        <p:txBody>
          <a:bodyPr>
            <a:normAutofit/>
          </a:bodyPr>
          <a:lstStyle/>
          <a:p>
            <a:pPr algn="just">
              <a:buNone/>
            </a:pPr>
            <a:r>
              <a:rPr lang="en-US" sz="2400" dirty="0" smtClean="0"/>
              <a:t>ARTICLE 1</a:t>
            </a:r>
          </a:p>
          <a:p>
            <a:pPr algn="just">
              <a:buNone/>
            </a:pPr>
            <a:endParaRPr lang="en-IN" sz="2400" dirty="0" smtClean="0"/>
          </a:p>
          <a:p>
            <a:pPr algn="just"/>
            <a:r>
              <a:rPr lang="en-IN" sz="2200" dirty="0" smtClean="0">
                <a:latin typeface="Calibri" pitchFamily="34" charset="0"/>
                <a:cs typeface="Calibri" pitchFamily="34" charset="0"/>
              </a:rPr>
              <a:t>“</a:t>
            </a:r>
            <a:r>
              <a:rPr lang="en-IN" sz="2200" i="1" dirty="0" smtClean="0">
                <a:solidFill>
                  <a:schemeClr val="accent2">
                    <a:lumMod val="75000"/>
                  </a:schemeClr>
                </a:solidFill>
                <a:latin typeface="Calibri" pitchFamily="34" charset="0"/>
                <a:cs typeface="Calibri" pitchFamily="34" charset="0"/>
              </a:rPr>
              <a:t>ISOLATION</a:t>
            </a:r>
            <a:r>
              <a:rPr lang="en-IN" sz="2200" dirty="0" smtClean="0">
                <a:latin typeface="Calibri" pitchFamily="34" charset="0"/>
                <a:cs typeface="Calibri" pitchFamily="34" charset="0"/>
              </a:rPr>
              <a:t>” means separation of ill or contaminated persons or affected baggage, containers, conveyances, goods or postal parcels from others in such a manner as to prevent the spread of infection or contamination.</a:t>
            </a:r>
          </a:p>
          <a:p>
            <a:pPr algn="just">
              <a:buNone/>
            </a:pPr>
            <a:endParaRPr lang="en-IN" sz="2200" dirty="0" smtClean="0">
              <a:latin typeface="Calibri" pitchFamily="34" charset="0"/>
              <a:cs typeface="Calibri" pitchFamily="34" charset="0"/>
            </a:endParaRPr>
          </a:p>
          <a:p>
            <a:pPr algn="just"/>
            <a:r>
              <a:rPr lang="en-IN" sz="2200" dirty="0" smtClean="0">
                <a:latin typeface="Calibri" pitchFamily="34" charset="0"/>
                <a:cs typeface="Calibri" pitchFamily="34" charset="0"/>
              </a:rPr>
              <a:t>“</a:t>
            </a:r>
            <a:r>
              <a:rPr lang="en-IN" sz="2200" i="1" dirty="0" smtClean="0">
                <a:solidFill>
                  <a:schemeClr val="accent2">
                    <a:lumMod val="75000"/>
                  </a:schemeClr>
                </a:solidFill>
                <a:latin typeface="Calibri" pitchFamily="34" charset="0"/>
                <a:cs typeface="Calibri" pitchFamily="34" charset="0"/>
              </a:rPr>
              <a:t>QUARANTINE</a:t>
            </a:r>
            <a:r>
              <a:rPr lang="en-IN" sz="2200" dirty="0" smtClean="0">
                <a:latin typeface="Calibri" pitchFamily="34" charset="0"/>
                <a:cs typeface="Calibri" pitchFamily="34" charset="0"/>
              </a:rPr>
              <a:t>” means the restriction of activities and/or separation from others of suspect persons who are not ill or of suspect baggage, containers, conveyances or goods in such a manner as to prevent the possible spread of infection or contamination</a:t>
            </a:r>
            <a:endParaRPr lang="en-IN" sz="2200"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sz="quarter" idx="1"/>
          </p:nvPr>
        </p:nvSpPr>
        <p:spPr>
          <a:xfrm>
            <a:off x="457200" y="1219200"/>
            <a:ext cx="8229600" cy="4906963"/>
          </a:xfrm>
        </p:spPr>
        <p:txBody>
          <a:bodyPr>
            <a:noAutofit/>
          </a:bodyPr>
          <a:lstStyle/>
          <a:p>
            <a:pPr algn="just"/>
            <a:r>
              <a:rPr lang="en-IN" sz="2200" dirty="0" smtClean="0">
                <a:latin typeface="Calibri" pitchFamily="34" charset="0"/>
                <a:cs typeface="Calibri" pitchFamily="34" charset="0"/>
              </a:rPr>
              <a:t>“</a:t>
            </a:r>
            <a:r>
              <a:rPr lang="en-IN" sz="2200" i="1" dirty="0" smtClean="0">
                <a:solidFill>
                  <a:schemeClr val="accent2">
                    <a:lumMod val="75000"/>
                  </a:schemeClr>
                </a:solidFill>
                <a:latin typeface="Calibri" pitchFamily="34" charset="0"/>
                <a:cs typeface="Calibri" pitchFamily="34" charset="0"/>
              </a:rPr>
              <a:t>STANDING RECOMMENDATION</a:t>
            </a:r>
            <a:r>
              <a:rPr lang="en-IN" sz="2200" dirty="0" smtClean="0">
                <a:latin typeface="Calibri" pitchFamily="34" charset="0"/>
                <a:cs typeface="Calibri" pitchFamily="34" charset="0"/>
              </a:rPr>
              <a:t>” means non-binding advice issued by WHO for specific ongoing public health risks pursuant to Article 16 regarding appropriate health measures for routine or periodic application needed to prevent or reduce the international spread of disease and minimize interference with international traffic.</a:t>
            </a:r>
          </a:p>
          <a:p>
            <a:pPr algn="just"/>
            <a:endParaRPr lang="en-IN" sz="2200" dirty="0" smtClean="0">
              <a:latin typeface="Calibri" pitchFamily="34" charset="0"/>
              <a:cs typeface="Calibri" pitchFamily="34" charset="0"/>
            </a:endParaRPr>
          </a:p>
          <a:p>
            <a:pPr algn="just"/>
            <a:r>
              <a:rPr lang="en-IN" sz="2200" dirty="0" smtClean="0">
                <a:latin typeface="Calibri" pitchFamily="34" charset="0"/>
                <a:cs typeface="Calibri" pitchFamily="34" charset="0"/>
              </a:rPr>
              <a:t>“</a:t>
            </a:r>
            <a:r>
              <a:rPr lang="en-IN" sz="2200" i="1" dirty="0" smtClean="0">
                <a:solidFill>
                  <a:schemeClr val="accent2">
                    <a:lumMod val="75000"/>
                  </a:schemeClr>
                </a:solidFill>
                <a:latin typeface="Calibri" pitchFamily="34" charset="0"/>
                <a:cs typeface="Calibri" pitchFamily="34" charset="0"/>
              </a:rPr>
              <a:t>TEMPORARY RECOMMENDATION</a:t>
            </a:r>
            <a:r>
              <a:rPr lang="en-IN" sz="2200" dirty="0" smtClean="0">
                <a:latin typeface="Calibri" pitchFamily="34" charset="0"/>
                <a:cs typeface="Calibri" pitchFamily="34" charset="0"/>
              </a:rPr>
              <a:t>” means non-binding advice issued by WHO pursuant to Article 15 for application on a time-limited, risk-specific basis, in response to a public health emergency of  international concern, so as to prevent or reduce the international spread of disease and minimize interference with international traffic.</a:t>
            </a:r>
          </a:p>
          <a:p>
            <a:pPr algn="just">
              <a:buNone/>
            </a:pPr>
            <a:r>
              <a:rPr lang="en-IN" sz="2200" dirty="0" smtClean="0">
                <a:latin typeface="Calibri" pitchFamily="34" charset="0"/>
                <a:cs typeface="Calibri" pitchFamily="34" charset="0"/>
              </a:rPr>
              <a:t> </a:t>
            </a:r>
          </a:p>
          <a:p>
            <a:pPr algn="just">
              <a:buNone/>
            </a:pPr>
            <a:endParaRPr lang="en-IN" sz="2200"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457200"/>
            <a:ext cx="8229600" cy="6096000"/>
          </a:xfrm>
        </p:spPr>
        <p:txBody>
          <a:bodyPr>
            <a:normAutofit fontScale="55000" lnSpcReduction="20000"/>
          </a:bodyPr>
          <a:lstStyle/>
          <a:p>
            <a:r>
              <a:rPr lang="en-US" sz="4400" dirty="0" smtClean="0">
                <a:latin typeface="Calibri" pitchFamily="34" charset="0"/>
                <a:cs typeface="Calibri" pitchFamily="34" charset="0"/>
              </a:rPr>
              <a:t>ARTICLE 2</a:t>
            </a:r>
          </a:p>
          <a:p>
            <a:pPr lvl="1"/>
            <a:r>
              <a:rPr lang="en-IN" sz="3600" dirty="0" smtClean="0">
                <a:latin typeface="Calibri" pitchFamily="34" charset="0"/>
                <a:cs typeface="Calibri" pitchFamily="34" charset="0"/>
              </a:rPr>
              <a:t>The </a:t>
            </a:r>
            <a:r>
              <a:rPr lang="en-IN" sz="3600" i="1" dirty="0" smtClean="0">
                <a:solidFill>
                  <a:srgbClr val="C00000"/>
                </a:solidFill>
                <a:latin typeface="Calibri" pitchFamily="34" charset="0"/>
                <a:cs typeface="Calibri" pitchFamily="34" charset="0"/>
              </a:rPr>
              <a:t>purpose and scope</a:t>
            </a:r>
            <a:r>
              <a:rPr lang="en-IN" sz="3600" dirty="0" smtClean="0">
                <a:latin typeface="Calibri" pitchFamily="34" charset="0"/>
                <a:cs typeface="Calibri" pitchFamily="34" charset="0"/>
              </a:rPr>
              <a:t> of these Regulations are to prevent, protect against, control and provide a public health response to the international spread of disease in ways that are commensurate with and restricted to public health risks, and which avoid unnecessary interference with international traffic and trade.</a:t>
            </a:r>
          </a:p>
          <a:p>
            <a:pPr lvl="1"/>
            <a:endParaRPr lang="en-US" sz="3600" dirty="0" smtClean="0">
              <a:latin typeface="Calibri" pitchFamily="34" charset="0"/>
              <a:cs typeface="Calibri" pitchFamily="34" charset="0"/>
            </a:endParaRPr>
          </a:p>
          <a:p>
            <a:r>
              <a:rPr lang="en-US" sz="4400" dirty="0" smtClean="0">
                <a:latin typeface="Calibri" pitchFamily="34" charset="0"/>
                <a:cs typeface="Calibri" pitchFamily="34" charset="0"/>
              </a:rPr>
              <a:t>ARTICLE 3</a:t>
            </a:r>
          </a:p>
          <a:p>
            <a:pPr lvl="1">
              <a:buNone/>
            </a:pPr>
            <a:r>
              <a:rPr lang="en-IN" sz="4400" dirty="0" smtClean="0">
                <a:latin typeface="Calibri" pitchFamily="34" charset="0"/>
                <a:cs typeface="Calibri" pitchFamily="34" charset="0"/>
              </a:rPr>
              <a:t>     Relates to </a:t>
            </a:r>
            <a:r>
              <a:rPr lang="en-IN" sz="4400" i="1" dirty="0" smtClean="0">
                <a:solidFill>
                  <a:srgbClr val="C00000"/>
                </a:solidFill>
                <a:latin typeface="Calibri" pitchFamily="34" charset="0"/>
                <a:cs typeface="Calibri" pitchFamily="34" charset="0"/>
              </a:rPr>
              <a:t>principles</a:t>
            </a:r>
            <a:r>
              <a:rPr lang="en-IN" sz="4400" dirty="0" smtClean="0">
                <a:latin typeface="Calibri" pitchFamily="34" charset="0"/>
                <a:cs typeface="Calibri" pitchFamily="34" charset="0"/>
              </a:rPr>
              <a:t> of the IHR   </a:t>
            </a:r>
            <a:r>
              <a:rPr lang="en-IN" sz="3600" b="1" i="1" dirty="0" smtClean="0">
                <a:latin typeface="Calibri" pitchFamily="34" charset="0"/>
                <a:cs typeface="Calibri" pitchFamily="34" charset="0"/>
              </a:rPr>
              <a:t> </a:t>
            </a:r>
          </a:p>
          <a:p>
            <a:pPr lvl="1">
              <a:buNone/>
            </a:pPr>
            <a:endParaRPr lang="en-IN" sz="3600" dirty="0" smtClean="0">
              <a:latin typeface="Calibri" pitchFamily="34" charset="0"/>
              <a:cs typeface="Calibri" pitchFamily="34" charset="0"/>
            </a:endParaRPr>
          </a:p>
          <a:p>
            <a:pPr lvl="1"/>
            <a:r>
              <a:rPr lang="en-IN" sz="3600" dirty="0" smtClean="0">
                <a:latin typeface="Calibri" pitchFamily="34" charset="0"/>
                <a:cs typeface="Calibri" pitchFamily="34" charset="0"/>
              </a:rPr>
              <a:t>1. The implementation of these Regulations shall be with full respect for the dignity, human rights and fundamental freedoms of persons.</a:t>
            </a:r>
          </a:p>
          <a:p>
            <a:pPr lvl="1"/>
            <a:r>
              <a:rPr lang="en-IN" sz="3600" dirty="0" smtClean="0">
                <a:latin typeface="Calibri" pitchFamily="34" charset="0"/>
                <a:cs typeface="Calibri" pitchFamily="34" charset="0"/>
              </a:rPr>
              <a:t>2. Guided by the Charter of the United Nations and the Constitution of the World Health Organization.</a:t>
            </a:r>
          </a:p>
          <a:p>
            <a:pPr lvl="1"/>
            <a:r>
              <a:rPr lang="en-IN" sz="3600" dirty="0" smtClean="0">
                <a:latin typeface="Calibri" pitchFamily="34" charset="0"/>
                <a:cs typeface="Calibri" pitchFamily="34" charset="0"/>
              </a:rPr>
              <a:t>3. Guided by the goal of their universal application for the protection of all people of the world from the international spread of disease.</a:t>
            </a:r>
          </a:p>
          <a:p>
            <a:pPr lvl="1"/>
            <a:r>
              <a:rPr lang="en-IN" sz="3600" dirty="0" smtClean="0">
                <a:latin typeface="Calibri" pitchFamily="34" charset="0"/>
                <a:cs typeface="Calibri" pitchFamily="34" charset="0"/>
              </a:rPr>
              <a:t>4. States have, in accordance with the Charter of the United Nations and the principles of international law, the sovereign right to legislate and to implement legislation in pursuance of their health policies</a:t>
            </a:r>
            <a:endParaRPr lang="en-IN" sz="3600"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1066800"/>
            <a:ext cx="8229600" cy="5059363"/>
          </a:xfrm>
        </p:spPr>
        <p:txBody>
          <a:bodyPr>
            <a:normAutofit/>
          </a:bodyPr>
          <a:lstStyle/>
          <a:p>
            <a:r>
              <a:rPr lang="en-US" sz="2400" dirty="0" smtClean="0">
                <a:latin typeface="Calibri" pitchFamily="34" charset="0"/>
                <a:cs typeface="Calibri" pitchFamily="34" charset="0"/>
              </a:rPr>
              <a:t>ARTICLE 4</a:t>
            </a:r>
          </a:p>
          <a:p>
            <a:pPr lvl="1"/>
            <a:r>
              <a:rPr lang="en-US" sz="2400" dirty="0" smtClean="0">
                <a:latin typeface="Calibri" pitchFamily="34" charset="0"/>
                <a:cs typeface="Calibri" pitchFamily="34" charset="0"/>
              </a:rPr>
              <a:t>Relates to </a:t>
            </a:r>
            <a:r>
              <a:rPr lang="en-US" sz="2400" i="1" dirty="0" smtClean="0">
                <a:solidFill>
                  <a:srgbClr val="C00000"/>
                </a:solidFill>
                <a:latin typeface="Calibri" pitchFamily="34" charset="0"/>
                <a:cs typeface="Calibri" pitchFamily="34" charset="0"/>
              </a:rPr>
              <a:t>responsible authorities</a:t>
            </a:r>
          </a:p>
          <a:p>
            <a:endParaRPr lang="en-US" sz="2400" dirty="0" smtClean="0">
              <a:latin typeface="Calibri" pitchFamily="34" charset="0"/>
              <a:cs typeface="Calibri" pitchFamily="34" charset="0"/>
            </a:endParaRPr>
          </a:p>
          <a:p>
            <a:pPr>
              <a:buNone/>
            </a:pPr>
            <a:r>
              <a:rPr lang="en-US" sz="2400" b="1" dirty="0" smtClean="0">
                <a:latin typeface="Calibri" pitchFamily="34" charset="0"/>
                <a:cs typeface="Calibri" pitchFamily="34" charset="0"/>
              </a:rPr>
              <a:t>    </a:t>
            </a:r>
            <a:r>
              <a:rPr lang="en-US" sz="2400" u="sng" dirty="0" smtClean="0">
                <a:latin typeface="Calibri" pitchFamily="34" charset="0"/>
                <a:cs typeface="Calibri" pitchFamily="34" charset="0"/>
              </a:rPr>
              <a:t>PUBLIC HEALTH RESPONSE (ARTICLE 5-14</a:t>
            </a:r>
            <a:r>
              <a:rPr lang="en-US" sz="2400" dirty="0" smtClean="0">
                <a:latin typeface="Calibri" pitchFamily="34" charset="0"/>
                <a:cs typeface="Calibri" pitchFamily="34" charset="0"/>
              </a:rPr>
              <a:t>)</a:t>
            </a:r>
          </a:p>
          <a:p>
            <a:r>
              <a:rPr lang="en-US" sz="2400" dirty="0" smtClean="0">
                <a:latin typeface="Calibri" pitchFamily="34" charset="0"/>
                <a:cs typeface="Calibri" pitchFamily="34" charset="0"/>
              </a:rPr>
              <a:t>ARTICLE 5</a:t>
            </a:r>
          </a:p>
          <a:p>
            <a:pPr lvl="1"/>
            <a:r>
              <a:rPr lang="en-US" sz="2000" i="1" dirty="0" smtClean="0">
                <a:solidFill>
                  <a:srgbClr val="C00000"/>
                </a:solidFill>
                <a:latin typeface="Calibri" pitchFamily="34" charset="0"/>
                <a:cs typeface="Calibri" pitchFamily="34" charset="0"/>
              </a:rPr>
              <a:t>surveillance</a:t>
            </a:r>
          </a:p>
          <a:p>
            <a:r>
              <a:rPr lang="en-US" sz="2400" dirty="0" smtClean="0">
                <a:latin typeface="Calibri" pitchFamily="34" charset="0"/>
                <a:cs typeface="Calibri" pitchFamily="34" charset="0"/>
              </a:rPr>
              <a:t>ARTICLE 6</a:t>
            </a:r>
          </a:p>
          <a:p>
            <a:pPr lvl="1"/>
            <a:r>
              <a:rPr lang="en-US" sz="2000" i="1" dirty="0" smtClean="0">
                <a:solidFill>
                  <a:srgbClr val="C00000"/>
                </a:solidFill>
                <a:latin typeface="Calibri" pitchFamily="34" charset="0"/>
                <a:cs typeface="Calibri" pitchFamily="34" charset="0"/>
              </a:rPr>
              <a:t>notification</a:t>
            </a:r>
          </a:p>
          <a:p>
            <a:r>
              <a:rPr lang="en-US" sz="2400" dirty="0" smtClean="0">
                <a:latin typeface="Calibri" pitchFamily="34" charset="0"/>
                <a:cs typeface="Calibri" pitchFamily="34" charset="0"/>
              </a:rPr>
              <a:t>ARTICLE 7</a:t>
            </a:r>
          </a:p>
          <a:p>
            <a:pPr lvl="1"/>
            <a:r>
              <a:rPr lang="en-IN" sz="2000" i="1" dirty="0" smtClean="0">
                <a:solidFill>
                  <a:srgbClr val="C00000"/>
                </a:solidFill>
                <a:latin typeface="Calibri" pitchFamily="34" charset="0"/>
                <a:cs typeface="Calibri" pitchFamily="34" charset="0"/>
              </a:rPr>
              <a:t>Information-sharing during unexpected or unusual public health events</a:t>
            </a:r>
            <a:endParaRPr lang="en-US" sz="2000" dirty="0" smtClean="0">
              <a:solidFill>
                <a:srgbClr val="C00000"/>
              </a:solidFill>
              <a:latin typeface="Calibri" pitchFamily="34" charset="0"/>
              <a:cs typeface="Calibri" pitchFamily="34" charset="0"/>
            </a:endParaRPr>
          </a:p>
          <a:p>
            <a:r>
              <a:rPr lang="en-US" sz="2400" dirty="0" smtClean="0">
                <a:latin typeface="Calibri" pitchFamily="34" charset="0"/>
                <a:cs typeface="Calibri" pitchFamily="34" charset="0"/>
              </a:rPr>
              <a:t>ARTICLE 8</a:t>
            </a:r>
          </a:p>
          <a:p>
            <a:pPr lvl="1"/>
            <a:r>
              <a:rPr lang="en-US" sz="2000" i="1" dirty="0" smtClean="0">
                <a:solidFill>
                  <a:srgbClr val="C00000"/>
                </a:solidFill>
                <a:latin typeface="Calibri" pitchFamily="34" charset="0"/>
                <a:cs typeface="Calibri" pitchFamily="34" charset="0"/>
              </a:rPr>
              <a:t>consultation</a:t>
            </a:r>
            <a:endParaRPr lang="en-IN" sz="2000" i="1" dirty="0">
              <a:solidFill>
                <a:srgbClr val="C00000"/>
              </a:solidFill>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609600"/>
            <a:ext cx="8229600" cy="5715000"/>
          </a:xfrm>
        </p:spPr>
        <p:txBody>
          <a:bodyPr>
            <a:noAutofit/>
          </a:bodyPr>
          <a:lstStyle/>
          <a:p>
            <a:r>
              <a:rPr lang="en-US" sz="2400" dirty="0" smtClean="0">
                <a:latin typeface="Calibri" pitchFamily="34" charset="0"/>
                <a:cs typeface="Calibri" pitchFamily="34" charset="0"/>
              </a:rPr>
              <a:t>ARTICLE 9</a:t>
            </a:r>
          </a:p>
          <a:p>
            <a:pPr lvl="1"/>
            <a:r>
              <a:rPr lang="en-IN" sz="2200" i="1" dirty="0" smtClean="0">
                <a:solidFill>
                  <a:srgbClr val="C00000"/>
                </a:solidFill>
                <a:latin typeface="Calibri" pitchFamily="34" charset="0"/>
                <a:cs typeface="Calibri" pitchFamily="34" charset="0"/>
              </a:rPr>
              <a:t>Other reports</a:t>
            </a:r>
            <a:endParaRPr lang="en-US" sz="2200" dirty="0" smtClean="0">
              <a:solidFill>
                <a:srgbClr val="C00000"/>
              </a:solidFill>
              <a:latin typeface="Calibri" pitchFamily="34" charset="0"/>
              <a:cs typeface="Calibri" pitchFamily="34" charset="0"/>
            </a:endParaRPr>
          </a:p>
          <a:p>
            <a:r>
              <a:rPr lang="en-US" sz="2400" dirty="0" smtClean="0">
                <a:latin typeface="Calibri" pitchFamily="34" charset="0"/>
                <a:cs typeface="Calibri" pitchFamily="34" charset="0"/>
              </a:rPr>
              <a:t>ARTICLE 10</a:t>
            </a:r>
          </a:p>
          <a:p>
            <a:pPr lvl="1"/>
            <a:r>
              <a:rPr lang="en-IN" sz="2200" i="1" dirty="0" smtClean="0">
                <a:solidFill>
                  <a:srgbClr val="C00000"/>
                </a:solidFill>
                <a:latin typeface="Calibri" pitchFamily="34" charset="0"/>
                <a:cs typeface="Calibri" pitchFamily="34" charset="0"/>
              </a:rPr>
              <a:t>Verification</a:t>
            </a:r>
            <a:endParaRPr lang="en-US" sz="2200" dirty="0" smtClean="0">
              <a:solidFill>
                <a:srgbClr val="C00000"/>
              </a:solidFill>
              <a:latin typeface="Calibri" pitchFamily="34" charset="0"/>
              <a:cs typeface="Calibri" pitchFamily="34" charset="0"/>
            </a:endParaRPr>
          </a:p>
          <a:p>
            <a:r>
              <a:rPr lang="en-US" sz="2400" dirty="0" smtClean="0">
                <a:latin typeface="Calibri" pitchFamily="34" charset="0"/>
                <a:cs typeface="Calibri" pitchFamily="34" charset="0"/>
              </a:rPr>
              <a:t>ARTICLE 11</a:t>
            </a:r>
          </a:p>
          <a:p>
            <a:pPr lvl="1"/>
            <a:r>
              <a:rPr lang="en-IN" sz="2200" i="1" dirty="0" smtClean="0">
                <a:solidFill>
                  <a:srgbClr val="C00000"/>
                </a:solidFill>
                <a:latin typeface="Calibri" pitchFamily="34" charset="0"/>
                <a:cs typeface="Calibri" pitchFamily="34" charset="0"/>
              </a:rPr>
              <a:t>Provision of information by WHO</a:t>
            </a:r>
            <a:endParaRPr lang="en-US" sz="2200" dirty="0" smtClean="0">
              <a:solidFill>
                <a:srgbClr val="C00000"/>
              </a:solidFill>
              <a:latin typeface="Calibri" pitchFamily="34" charset="0"/>
              <a:cs typeface="Calibri" pitchFamily="34" charset="0"/>
            </a:endParaRPr>
          </a:p>
          <a:p>
            <a:r>
              <a:rPr lang="en-US" sz="2400" dirty="0" smtClean="0">
                <a:latin typeface="Calibri" pitchFamily="34" charset="0"/>
                <a:cs typeface="Calibri" pitchFamily="34" charset="0"/>
              </a:rPr>
              <a:t>ARTICLE 12</a:t>
            </a:r>
          </a:p>
          <a:p>
            <a:pPr lvl="1"/>
            <a:r>
              <a:rPr lang="en-IN" sz="2200" i="1" dirty="0" smtClean="0">
                <a:solidFill>
                  <a:srgbClr val="C00000"/>
                </a:solidFill>
                <a:latin typeface="Calibri" pitchFamily="34" charset="0"/>
                <a:cs typeface="Calibri" pitchFamily="34" charset="0"/>
              </a:rPr>
              <a:t>Determination of a public health emergency of international concern</a:t>
            </a:r>
            <a:endParaRPr lang="en-US" sz="2200" dirty="0" smtClean="0">
              <a:solidFill>
                <a:srgbClr val="C00000"/>
              </a:solidFill>
              <a:latin typeface="Calibri" pitchFamily="34" charset="0"/>
              <a:cs typeface="Calibri" pitchFamily="34" charset="0"/>
            </a:endParaRPr>
          </a:p>
          <a:p>
            <a:r>
              <a:rPr lang="en-US" sz="2400" dirty="0" smtClean="0">
                <a:latin typeface="Calibri" pitchFamily="34" charset="0"/>
                <a:cs typeface="Calibri" pitchFamily="34" charset="0"/>
              </a:rPr>
              <a:t>ARTICLE 13 </a:t>
            </a:r>
          </a:p>
          <a:p>
            <a:pPr lvl="1"/>
            <a:r>
              <a:rPr lang="en-IN" sz="2200" i="1" dirty="0" smtClean="0">
                <a:solidFill>
                  <a:srgbClr val="C00000"/>
                </a:solidFill>
                <a:latin typeface="Calibri" pitchFamily="34" charset="0"/>
                <a:cs typeface="Calibri" pitchFamily="34" charset="0"/>
              </a:rPr>
              <a:t>Public health response</a:t>
            </a:r>
            <a:endParaRPr lang="en-US" sz="2200" dirty="0" smtClean="0">
              <a:solidFill>
                <a:srgbClr val="C00000"/>
              </a:solidFill>
              <a:latin typeface="Calibri" pitchFamily="34" charset="0"/>
              <a:cs typeface="Calibri" pitchFamily="34" charset="0"/>
            </a:endParaRPr>
          </a:p>
          <a:p>
            <a:r>
              <a:rPr lang="en-US" sz="2400" dirty="0" smtClean="0">
                <a:latin typeface="Calibri" pitchFamily="34" charset="0"/>
                <a:cs typeface="Calibri" pitchFamily="34" charset="0"/>
              </a:rPr>
              <a:t>ARTICLE 14</a:t>
            </a:r>
          </a:p>
          <a:p>
            <a:pPr lvl="1"/>
            <a:r>
              <a:rPr lang="en-IN" sz="2200" i="1" dirty="0" smtClean="0">
                <a:solidFill>
                  <a:srgbClr val="C00000"/>
                </a:solidFill>
                <a:latin typeface="Calibri" pitchFamily="34" charset="0"/>
                <a:cs typeface="Calibri" pitchFamily="34" charset="0"/>
              </a:rPr>
              <a:t>Cooperation of WHO with intergovernmental </a:t>
            </a:r>
            <a:r>
              <a:rPr lang="en-IN" sz="2200" i="1" dirty="0" err="1" smtClean="0">
                <a:solidFill>
                  <a:srgbClr val="C00000"/>
                </a:solidFill>
                <a:latin typeface="Calibri" pitchFamily="34" charset="0"/>
                <a:cs typeface="Calibri" pitchFamily="34" charset="0"/>
              </a:rPr>
              <a:t>organizationsand</a:t>
            </a:r>
            <a:r>
              <a:rPr lang="en-IN" sz="2200" i="1" dirty="0" smtClean="0">
                <a:solidFill>
                  <a:srgbClr val="C00000"/>
                </a:solidFill>
                <a:latin typeface="Calibri" pitchFamily="34" charset="0"/>
                <a:cs typeface="Calibri" pitchFamily="34" charset="0"/>
              </a:rPr>
              <a:t> international bodies</a:t>
            </a:r>
            <a:endParaRPr lang="en-IN" sz="2200" dirty="0">
              <a:solidFill>
                <a:srgbClr val="C00000"/>
              </a:solidFill>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524000"/>
          </a:xfrm>
        </p:spPr>
        <p:txBody>
          <a:bodyPr>
            <a:normAutofit fontScale="90000"/>
          </a:bodyPr>
          <a:lstStyle/>
          <a:p>
            <a:pPr algn="l"/>
            <a:r>
              <a:rPr lang="en-IN" sz="2800" dirty="0" smtClean="0">
                <a:latin typeface="AR CENA" pitchFamily="2" charset="0"/>
              </a:rPr>
              <a:t/>
            </a:r>
            <a:br>
              <a:rPr lang="en-IN" sz="2800" dirty="0" smtClean="0">
                <a:latin typeface="AR CENA" pitchFamily="2" charset="0"/>
              </a:rPr>
            </a:br>
            <a:r>
              <a:rPr lang="en-IN" sz="2800" dirty="0" smtClean="0">
                <a:latin typeface="AR CENA" pitchFamily="2" charset="0"/>
              </a:rPr>
              <a:t/>
            </a:r>
            <a:br>
              <a:rPr lang="en-IN" sz="2800" dirty="0" smtClean="0">
                <a:latin typeface="AR CENA" pitchFamily="2" charset="0"/>
              </a:rPr>
            </a:br>
            <a:r>
              <a:rPr lang="en-IN" sz="2800" dirty="0" smtClean="0">
                <a:latin typeface="AR CENA" pitchFamily="2" charset="0"/>
              </a:rPr>
              <a:t>FRAMEWORK:</a:t>
            </a:r>
            <a:br>
              <a:rPr lang="en-IN" sz="2800" dirty="0" smtClean="0">
                <a:latin typeface="AR CENA" pitchFamily="2" charset="0"/>
              </a:rPr>
            </a:br>
            <a:endParaRPr lang="en-IN" sz="2800" dirty="0">
              <a:latin typeface="AR CENA" pitchFamily="2" charset="0"/>
            </a:endParaRPr>
          </a:p>
        </p:txBody>
      </p:sp>
      <p:sp>
        <p:nvSpPr>
          <p:cNvPr id="3" name="Content Placeholder 2"/>
          <p:cNvSpPr>
            <a:spLocks noGrp="1"/>
          </p:cNvSpPr>
          <p:nvPr>
            <p:ph sz="quarter" idx="1"/>
          </p:nvPr>
        </p:nvSpPr>
        <p:spPr>
          <a:xfrm>
            <a:off x="457200" y="1066800"/>
            <a:ext cx="8229600" cy="5059363"/>
          </a:xfrm>
        </p:spPr>
        <p:txBody>
          <a:bodyPr>
            <a:normAutofit fontScale="70000" lnSpcReduction="20000"/>
          </a:bodyPr>
          <a:lstStyle/>
          <a:p>
            <a:pPr lvl="0">
              <a:buFont typeface="Wingdings" pitchFamily="2" charset="2"/>
              <a:buChar char="§"/>
            </a:pPr>
            <a:r>
              <a:rPr lang="en-IN" sz="3400" dirty="0" smtClean="0">
                <a:latin typeface="Calibri" pitchFamily="34" charset="0"/>
                <a:cs typeface="Calibri" pitchFamily="34" charset="0"/>
              </a:rPr>
              <a:t>Introduction</a:t>
            </a:r>
          </a:p>
          <a:p>
            <a:pPr lvl="0">
              <a:buFont typeface="Wingdings" pitchFamily="2" charset="2"/>
              <a:buChar char="§"/>
            </a:pPr>
            <a:r>
              <a:rPr lang="en-IN" sz="3400" dirty="0" smtClean="0">
                <a:latin typeface="Calibri" pitchFamily="34" charset="0"/>
                <a:cs typeface="Calibri" pitchFamily="34" charset="0"/>
              </a:rPr>
              <a:t>Need for International Health Regulations</a:t>
            </a:r>
          </a:p>
          <a:p>
            <a:pPr lvl="0">
              <a:buFont typeface="Wingdings" pitchFamily="2" charset="2"/>
              <a:buChar char="§"/>
            </a:pPr>
            <a:r>
              <a:rPr lang="en-IN" sz="3400" dirty="0" smtClean="0">
                <a:latin typeface="Calibri" pitchFamily="34" charset="0"/>
                <a:cs typeface="Calibri" pitchFamily="34" charset="0"/>
              </a:rPr>
              <a:t>History in the formation of International Health regulations</a:t>
            </a:r>
          </a:p>
          <a:p>
            <a:pPr lvl="0">
              <a:buFont typeface="Wingdings" pitchFamily="2" charset="2"/>
              <a:buChar char="§"/>
            </a:pPr>
            <a:r>
              <a:rPr lang="en-IN" sz="3400" dirty="0" smtClean="0">
                <a:latin typeface="Calibri" pitchFamily="34" charset="0"/>
                <a:cs typeface="Calibri" pitchFamily="34" charset="0"/>
              </a:rPr>
              <a:t>IHR 1969  versus  IHR 2005.</a:t>
            </a:r>
          </a:p>
          <a:p>
            <a:pPr lvl="0">
              <a:buFont typeface="Wingdings" pitchFamily="2" charset="2"/>
              <a:buChar char="§"/>
            </a:pPr>
            <a:r>
              <a:rPr lang="en-IN" sz="3400" dirty="0" smtClean="0">
                <a:latin typeface="Calibri" pitchFamily="34" charset="0"/>
                <a:cs typeface="Calibri" pitchFamily="34" charset="0"/>
              </a:rPr>
              <a:t>Why a new IHR?</a:t>
            </a:r>
          </a:p>
          <a:p>
            <a:pPr lvl="0">
              <a:buFont typeface="Wingdings" pitchFamily="2" charset="2"/>
              <a:buChar char="§"/>
            </a:pPr>
            <a:r>
              <a:rPr lang="en-IN" sz="3400" dirty="0" smtClean="0">
                <a:latin typeface="Calibri" pitchFamily="34" charset="0"/>
                <a:cs typeface="Calibri" pitchFamily="34" charset="0"/>
              </a:rPr>
              <a:t>Objectives of the revised IHR</a:t>
            </a:r>
          </a:p>
          <a:p>
            <a:pPr>
              <a:buFont typeface="Wingdings" pitchFamily="2" charset="2"/>
              <a:buChar char="§"/>
            </a:pPr>
            <a:r>
              <a:rPr lang="en-IN" sz="3400" dirty="0" smtClean="0">
                <a:latin typeface="Calibri" pitchFamily="34" charset="0"/>
                <a:cs typeface="Calibri" pitchFamily="34" charset="0"/>
              </a:rPr>
              <a:t>Member states and their obligations</a:t>
            </a:r>
          </a:p>
          <a:p>
            <a:pPr lvl="0">
              <a:buFont typeface="Wingdings" pitchFamily="2" charset="2"/>
              <a:buChar char="§"/>
            </a:pPr>
            <a:r>
              <a:rPr lang="en-IN" sz="3400" dirty="0" smtClean="0">
                <a:latin typeface="Calibri" pitchFamily="34" charset="0"/>
                <a:cs typeface="Calibri" pitchFamily="34" charset="0"/>
              </a:rPr>
              <a:t>Some important definitions and articles under IHR 2005</a:t>
            </a:r>
          </a:p>
          <a:p>
            <a:pPr lvl="0">
              <a:buFont typeface="Wingdings" pitchFamily="2" charset="2"/>
              <a:buChar char="§"/>
            </a:pPr>
            <a:r>
              <a:rPr lang="en-US" sz="3400" dirty="0" smtClean="0">
                <a:latin typeface="Calibri" pitchFamily="34" charset="0"/>
                <a:cs typeface="Calibri" pitchFamily="34" charset="0"/>
              </a:rPr>
              <a:t>Health measures at ports and Indian Port Health Rules</a:t>
            </a:r>
            <a:endParaRPr lang="en-IN" sz="3400" dirty="0" smtClean="0">
              <a:latin typeface="Calibri" pitchFamily="34" charset="0"/>
              <a:cs typeface="Calibri" pitchFamily="34" charset="0"/>
            </a:endParaRPr>
          </a:p>
          <a:p>
            <a:pPr lvl="0">
              <a:buFont typeface="Wingdings" pitchFamily="2" charset="2"/>
              <a:buChar char="§"/>
            </a:pPr>
            <a:r>
              <a:rPr lang="en-IN" sz="3400" dirty="0" smtClean="0">
                <a:latin typeface="Calibri" pitchFamily="34" charset="0"/>
                <a:cs typeface="Calibri" pitchFamily="34" charset="0"/>
              </a:rPr>
              <a:t>Diseases reportable under IHR 2005</a:t>
            </a:r>
          </a:p>
          <a:p>
            <a:pPr lvl="0">
              <a:buFont typeface="Wingdings" pitchFamily="2" charset="2"/>
              <a:buChar char="§"/>
            </a:pPr>
            <a:r>
              <a:rPr lang="en-IN" sz="3400" dirty="0" smtClean="0">
                <a:latin typeface="Calibri" pitchFamily="34" charset="0"/>
                <a:cs typeface="Calibri" pitchFamily="34" charset="0"/>
              </a:rPr>
              <a:t>Vaccination for travellers</a:t>
            </a:r>
          </a:p>
          <a:p>
            <a:pPr lvl="0">
              <a:buFont typeface="Wingdings" pitchFamily="2" charset="2"/>
              <a:buChar char="§"/>
            </a:pPr>
            <a:r>
              <a:rPr lang="en-US" sz="3400" dirty="0" smtClean="0">
                <a:latin typeface="Calibri" pitchFamily="34" charset="0"/>
                <a:cs typeface="Calibri" pitchFamily="34" charset="0"/>
              </a:rPr>
              <a:t>Role of IHR- SARS and H1N1</a:t>
            </a:r>
            <a:endParaRPr lang="en-IN" sz="3400" dirty="0" smtClean="0">
              <a:latin typeface="Calibri" pitchFamily="34" charset="0"/>
              <a:cs typeface="Calibri" pitchFamily="34" charset="0"/>
            </a:endParaRPr>
          </a:p>
          <a:p>
            <a:pPr lvl="0">
              <a:buFont typeface="Wingdings" pitchFamily="2" charset="2"/>
              <a:buChar char="§"/>
            </a:pPr>
            <a:r>
              <a:rPr lang="en-IN" sz="3400" dirty="0" smtClean="0">
                <a:latin typeface="Calibri" pitchFamily="34" charset="0"/>
                <a:cs typeface="Calibri" pitchFamily="34" charset="0"/>
              </a:rPr>
              <a:t>Progress in the implementation of IHR in India.</a:t>
            </a:r>
          </a:p>
          <a:p>
            <a:endParaRPr lang="en-IN"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rmAutofit/>
          </a:bodyPr>
          <a:lstStyle/>
          <a:p>
            <a:r>
              <a:rPr lang="en-GB" sz="2000" b="1" dirty="0" smtClean="0"/>
              <a:t>DECISION INSTRUMENT (ANNEX 2) OF IHR (2005)</a:t>
            </a:r>
            <a:br>
              <a:rPr lang="en-GB" sz="2000" b="1" dirty="0" smtClean="0"/>
            </a:br>
            <a:r>
              <a:rPr lang="en-GB" sz="2000" b="1" dirty="0" smtClean="0"/>
              <a:t>FOR ASSESSMENT AND NOTIFICATION </a:t>
            </a:r>
            <a:endParaRPr lang="en-IN" sz="2000" b="1" dirty="0"/>
          </a:p>
        </p:txBody>
      </p:sp>
      <p:pic>
        <p:nvPicPr>
          <p:cNvPr id="4" name="Content Placeholder 3"/>
          <p:cNvPicPr>
            <a:picLocks noGrp="1" noChangeAspect="1" noChangeArrowheads="1"/>
          </p:cNvPicPr>
          <p:nvPr>
            <p:ph sz="quarter" idx="1"/>
          </p:nvPr>
        </p:nvPicPr>
        <p:blipFill>
          <a:blip r:embed="rId2" cstate="print"/>
          <a:srcRect/>
          <a:stretch>
            <a:fillRect/>
          </a:stretch>
        </p:blipFill>
        <p:spPr bwMode="auto">
          <a:xfrm>
            <a:off x="5029200" y="1066800"/>
            <a:ext cx="3890795" cy="5486400"/>
          </a:xfrm>
          <a:prstGeom prst="rect">
            <a:avLst/>
          </a:prstGeom>
          <a:noFill/>
          <a:ln w="9525">
            <a:noFill/>
            <a:miter lim="800000"/>
            <a:headEnd/>
            <a:tailEnd/>
          </a:ln>
        </p:spPr>
      </p:pic>
      <p:sp>
        <p:nvSpPr>
          <p:cNvPr id="5" name="Text Box 5"/>
          <p:cNvSpPr txBox="1">
            <a:spLocks noChangeArrowheads="1"/>
          </p:cNvSpPr>
          <p:nvPr/>
        </p:nvSpPr>
        <p:spPr bwMode="auto">
          <a:xfrm>
            <a:off x="300038" y="1462088"/>
            <a:ext cx="4535216" cy="925512"/>
          </a:xfrm>
          <a:prstGeom prst="rect">
            <a:avLst/>
          </a:prstGeom>
          <a:gradFill rotWithShape="1">
            <a:gsLst>
              <a:gs pos="0">
                <a:schemeClr val="hlink">
                  <a:alpha val="44000"/>
                </a:schemeClr>
              </a:gs>
              <a:gs pos="100000">
                <a:schemeClr val="hlink">
                  <a:gamma/>
                  <a:tint val="53725"/>
                  <a:invGamma/>
                  <a:alpha val="48000"/>
                </a:schemeClr>
              </a:gs>
            </a:gsLst>
            <a:lin ang="5400000" scaled="1"/>
          </a:gradFill>
          <a:ln w="9525">
            <a:solidFill>
              <a:srgbClr val="FF0000"/>
            </a:solidFill>
            <a:miter lim="800000"/>
            <a:headEnd/>
            <a:tailEnd/>
          </a:ln>
          <a:effectLst/>
        </p:spPr>
        <p:txBody>
          <a:bodyPr>
            <a:spAutoFit/>
          </a:bodyPr>
          <a:lstStyle/>
          <a:p>
            <a:pPr>
              <a:buClrTx/>
              <a:buSzTx/>
              <a:buFontTx/>
              <a:buNone/>
              <a:defRPr/>
            </a:pPr>
            <a:r>
              <a:rPr lang="en-GB" sz="1800" b="0" dirty="0">
                <a:latin typeface="Arial" charset="0"/>
              </a:rPr>
              <a:t>4 diseases that shall be notified  </a:t>
            </a:r>
            <a:r>
              <a:rPr lang="en-GB" sz="1800" dirty="0">
                <a:latin typeface="Arial" charset="0"/>
              </a:rPr>
              <a:t>polio (wild-type polio virus), smallpox, human influenza new subtype, SARS</a:t>
            </a:r>
            <a:r>
              <a:rPr lang="en-GB" sz="1800" b="0" dirty="0">
                <a:latin typeface="Arial" charset="0"/>
              </a:rPr>
              <a:t>. </a:t>
            </a:r>
          </a:p>
        </p:txBody>
      </p:sp>
      <p:grpSp>
        <p:nvGrpSpPr>
          <p:cNvPr id="3" name="Group 7"/>
          <p:cNvGrpSpPr>
            <a:grpSpLocks/>
          </p:cNvGrpSpPr>
          <p:nvPr/>
        </p:nvGrpSpPr>
        <p:grpSpPr bwMode="auto">
          <a:xfrm>
            <a:off x="304219" y="2514600"/>
            <a:ext cx="8078046" cy="1200150"/>
            <a:chOff x="129" y="1322"/>
            <a:chExt cx="4524" cy="756"/>
          </a:xfrm>
        </p:grpSpPr>
        <p:sp>
          <p:nvSpPr>
            <p:cNvPr id="9" name="Text Box 8"/>
            <p:cNvSpPr txBox="1">
              <a:spLocks noChangeArrowheads="1"/>
            </p:cNvSpPr>
            <p:nvPr/>
          </p:nvSpPr>
          <p:spPr bwMode="auto">
            <a:xfrm>
              <a:off x="129" y="1322"/>
              <a:ext cx="2560" cy="756"/>
            </a:xfrm>
            <a:prstGeom prst="rect">
              <a:avLst/>
            </a:prstGeom>
            <a:gradFill rotWithShape="1">
              <a:gsLst>
                <a:gs pos="0">
                  <a:schemeClr val="hlink">
                    <a:alpha val="44000"/>
                  </a:schemeClr>
                </a:gs>
                <a:gs pos="100000">
                  <a:schemeClr val="hlink">
                    <a:gamma/>
                    <a:tint val="53725"/>
                    <a:invGamma/>
                    <a:alpha val="48000"/>
                  </a:schemeClr>
                </a:gs>
              </a:gsLst>
              <a:lin ang="5400000" scaled="1"/>
            </a:gradFill>
            <a:ln w="9525">
              <a:solidFill>
                <a:srgbClr val="FF0000"/>
              </a:solidFill>
              <a:miter lim="800000"/>
              <a:headEnd/>
              <a:tailEnd/>
            </a:ln>
            <a:effectLst/>
          </p:spPr>
          <p:txBody>
            <a:bodyPr wrap="square">
              <a:spAutoFit/>
            </a:bodyPr>
            <a:lstStyle/>
            <a:p>
              <a:pPr>
                <a:buClrTx/>
                <a:buSzTx/>
                <a:buFontTx/>
                <a:buNone/>
                <a:defRPr/>
              </a:pPr>
              <a:r>
                <a:rPr lang="en-GB" sz="1800" b="0" dirty="0">
                  <a:latin typeface="Arial" charset="0"/>
                </a:rPr>
                <a:t>Disease that shall always lead to utilization of the algorithm: </a:t>
              </a:r>
              <a:r>
                <a:rPr lang="en-GB" sz="1800" dirty="0">
                  <a:latin typeface="Arial" charset="0"/>
                </a:rPr>
                <a:t>cholera, pneumonic plague, yellow fever, VHF (Ebola, Lassa, Marburg), WNF, others…</a:t>
              </a:r>
              <a:r>
                <a:rPr lang="en-GB" sz="1800" b="0" dirty="0">
                  <a:latin typeface="Arial" charset="0"/>
                </a:rPr>
                <a:t>. </a:t>
              </a:r>
            </a:p>
          </p:txBody>
        </p:sp>
        <p:sp>
          <p:nvSpPr>
            <p:cNvPr id="10" name="Line 9"/>
            <p:cNvSpPr>
              <a:spLocks noChangeShapeType="1"/>
            </p:cNvSpPr>
            <p:nvPr/>
          </p:nvSpPr>
          <p:spPr bwMode="auto">
            <a:xfrm flipV="1">
              <a:off x="2699" y="1562"/>
              <a:ext cx="1954" cy="190"/>
            </a:xfrm>
            <a:prstGeom prst="line">
              <a:avLst/>
            </a:prstGeom>
            <a:noFill/>
            <a:ln w="38100">
              <a:solidFill>
                <a:srgbClr val="FF0000"/>
              </a:solidFill>
              <a:round/>
              <a:headEnd/>
              <a:tailEnd type="triangle" w="med" len="med"/>
            </a:ln>
          </p:spPr>
          <p:txBody>
            <a:bodyPr/>
            <a:lstStyle/>
            <a:p>
              <a:endParaRPr lang="en-IN"/>
            </a:p>
          </p:txBody>
        </p:sp>
      </p:grpSp>
      <p:grpSp>
        <p:nvGrpSpPr>
          <p:cNvPr id="6" name="Group 10"/>
          <p:cNvGrpSpPr>
            <a:grpSpLocks/>
          </p:cNvGrpSpPr>
          <p:nvPr/>
        </p:nvGrpSpPr>
        <p:grpSpPr bwMode="auto">
          <a:xfrm>
            <a:off x="304209" y="3352801"/>
            <a:ext cx="7163639" cy="2147888"/>
            <a:chOff x="148" y="2077"/>
            <a:chExt cx="4012" cy="1353"/>
          </a:xfrm>
        </p:grpSpPr>
        <p:sp>
          <p:nvSpPr>
            <p:cNvPr id="14" name="Text Box 11"/>
            <p:cNvSpPr txBox="1">
              <a:spLocks noChangeArrowheads="1"/>
            </p:cNvSpPr>
            <p:nvPr/>
          </p:nvSpPr>
          <p:spPr bwMode="auto">
            <a:xfrm>
              <a:off x="148" y="2413"/>
              <a:ext cx="2540" cy="1017"/>
            </a:xfrm>
            <a:prstGeom prst="rect">
              <a:avLst/>
            </a:prstGeom>
            <a:gradFill rotWithShape="1">
              <a:gsLst>
                <a:gs pos="0">
                  <a:schemeClr val="hlink">
                    <a:alpha val="44000"/>
                  </a:schemeClr>
                </a:gs>
                <a:gs pos="100000">
                  <a:schemeClr val="hlink">
                    <a:gamma/>
                    <a:tint val="53725"/>
                    <a:invGamma/>
                    <a:alpha val="48000"/>
                  </a:schemeClr>
                </a:gs>
              </a:gsLst>
              <a:lin ang="5400000" scaled="1"/>
            </a:gradFill>
            <a:ln w="9525">
              <a:solidFill>
                <a:srgbClr val="FF0000"/>
              </a:solidFill>
              <a:miter lim="800000"/>
              <a:headEnd/>
              <a:tailEnd/>
            </a:ln>
            <a:effectLst/>
          </p:spPr>
          <p:txBody>
            <a:bodyPr>
              <a:spAutoFit/>
            </a:bodyPr>
            <a:lstStyle/>
            <a:p>
              <a:pPr>
                <a:buClrTx/>
                <a:buSzTx/>
                <a:buFontTx/>
                <a:buNone/>
                <a:defRPr/>
              </a:pPr>
              <a:r>
                <a:rPr lang="en-GB" sz="1800" b="0" dirty="0">
                  <a:latin typeface="Arial" charset="0"/>
                </a:rPr>
                <a:t>Q1: </a:t>
              </a:r>
              <a:r>
                <a:rPr lang="en-GB" sz="1800" dirty="0">
                  <a:latin typeface="Arial" charset="0"/>
                </a:rPr>
                <a:t>public health impact serious?</a:t>
              </a:r>
            </a:p>
            <a:p>
              <a:pPr>
                <a:buClrTx/>
                <a:buSzTx/>
                <a:buFontTx/>
                <a:buNone/>
                <a:defRPr/>
              </a:pPr>
              <a:r>
                <a:rPr lang="en-GB" sz="1800" b="0" dirty="0">
                  <a:latin typeface="Arial" charset="0"/>
                </a:rPr>
                <a:t>Q2: </a:t>
              </a:r>
              <a:r>
                <a:rPr lang="en-GB" sz="1800" dirty="0">
                  <a:latin typeface="Arial" charset="0"/>
                </a:rPr>
                <a:t>unusual or unexpected?</a:t>
              </a:r>
            </a:p>
            <a:p>
              <a:pPr>
                <a:buClrTx/>
                <a:buSzTx/>
                <a:buFontTx/>
                <a:buNone/>
                <a:defRPr/>
              </a:pPr>
              <a:r>
                <a:rPr lang="en-GB" sz="1800" b="0" dirty="0">
                  <a:latin typeface="Arial" charset="0"/>
                </a:rPr>
                <a:t>Q3: </a:t>
              </a:r>
              <a:r>
                <a:rPr lang="en-GB" sz="1800" dirty="0">
                  <a:latin typeface="Arial" charset="0"/>
                </a:rPr>
                <a:t>risk of international spread?</a:t>
              </a:r>
            </a:p>
            <a:p>
              <a:pPr>
                <a:buClrTx/>
                <a:buSzTx/>
                <a:buFontTx/>
                <a:buNone/>
                <a:defRPr/>
              </a:pPr>
              <a:r>
                <a:rPr lang="en-GB" sz="1800" b="0" dirty="0">
                  <a:latin typeface="Arial" charset="0"/>
                </a:rPr>
                <a:t>Q4: </a:t>
              </a:r>
              <a:r>
                <a:rPr lang="en-GB" sz="1800" dirty="0">
                  <a:latin typeface="Arial" charset="0"/>
                </a:rPr>
                <a:t>risk of travel/trade restriction?</a:t>
              </a:r>
            </a:p>
          </p:txBody>
        </p:sp>
        <p:sp>
          <p:nvSpPr>
            <p:cNvPr id="15" name="Line 12"/>
            <p:cNvSpPr>
              <a:spLocks noChangeShapeType="1"/>
            </p:cNvSpPr>
            <p:nvPr/>
          </p:nvSpPr>
          <p:spPr bwMode="auto">
            <a:xfrm flipV="1">
              <a:off x="2699" y="2077"/>
              <a:ext cx="1376" cy="264"/>
            </a:xfrm>
            <a:prstGeom prst="line">
              <a:avLst/>
            </a:prstGeom>
            <a:noFill/>
            <a:ln w="38100">
              <a:solidFill>
                <a:srgbClr val="FF0000"/>
              </a:solidFill>
              <a:round/>
              <a:headEnd/>
              <a:tailEnd type="triangle" w="med" len="med"/>
            </a:ln>
          </p:spPr>
          <p:txBody>
            <a:bodyPr/>
            <a:lstStyle/>
            <a:p>
              <a:endParaRPr lang="en-IN"/>
            </a:p>
          </p:txBody>
        </p:sp>
        <p:sp>
          <p:nvSpPr>
            <p:cNvPr id="16" name="Line 13"/>
            <p:cNvSpPr>
              <a:spLocks noChangeShapeType="1"/>
            </p:cNvSpPr>
            <p:nvPr/>
          </p:nvSpPr>
          <p:spPr bwMode="auto">
            <a:xfrm flipV="1">
              <a:off x="2699" y="2413"/>
              <a:ext cx="821" cy="155"/>
            </a:xfrm>
            <a:prstGeom prst="line">
              <a:avLst/>
            </a:prstGeom>
            <a:noFill/>
            <a:ln w="38100">
              <a:solidFill>
                <a:srgbClr val="FF0000"/>
              </a:solidFill>
              <a:round/>
              <a:headEnd/>
              <a:tailEnd type="triangle" w="med" len="med"/>
            </a:ln>
          </p:spPr>
          <p:txBody>
            <a:bodyPr/>
            <a:lstStyle/>
            <a:p>
              <a:endParaRPr lang="en-IN"/>
            </a:p>
          </p:txBody>
        </p:sp>
        <p:sp>
          <p:nvSpPr>
            <p:cNvPr id="17" name="Line 14"/>
            <p:cNvSpPr>
              <a:spLocks noChangeShapeType="1"/>
            </p:cNvSpPr>
            <p:nvPr/>
          </p:nvSpPr>
          <p:spPr bwMode="auto">
            <a:xfrm flipV="1">
              <a:off x="2666" y="2797"/>
              <a:ext cx="1110" cy="96"/>
            </a:xfrm>
            <a:prstGeom prst="line">
              <a:avLst/>
            </a:prstGeom>
            <a:noFill/>
            <a:ln w="38100">
              <a:solidFill>
                <a:srgbClr val="FF0000"/>
              </a:solidFill>
              <a:round/>
              <a:headEnd/>
              <a:tailEnd type="triangle" w="med" len="med"/>
            </a:ln>
          </p:spPr>
          <p:txBody>
            <a:bodyPr/>
            <a:lstStyle/>
            <a:p>
              <a:endParaRPr lang="en-IN"/>
            </a:p>
          </p:txBody>
        </p:sp>
        <p:sp>
          <p:nvSpPr>
            <p:cNvPr id="18" name="Line 15"/>
            <p:cNvSpPr>
              <a:spLocks noChangeShapeType="1"/>
            </p:cNvSpPr>
            <p:nvPr/>
          </p:nvSpPr>
          <p:spPr bwMode="auto">
            <a:xfrm>
              <a:off x="2709" y="3037"/>
              <a:ext cx="1451" cy="192"/>
            </a:xfrm>
            <a:prstGeom prst="line">
              <a:avLst/>
            </a:prstGeom>
            <a:noFill/>
            <a:ln w="38100">
              <a:solidFill>
                <a:srgbClr val="FF0000"/>
              </a:solidFill>
              <a:round/>
              <a:headEnd/>
              <a:tailEnd type="triangle" w="med" len="med"/>
            </a:ln>
          </p:spPr>
          <p:txBody>
            <a:bodyPr/>
            <a:lstStyle/>
            <a:p>
              <a:endParaRPr lang="en-IN"/>
            </a:p>
          </p:txBody>
        </p:sp>
      </p:grpSp>
      <p:sp>
        <p:nvSpPr>
          <p:cNvPr id="19" name="Text Box 17"/>
          <p:cNvSpPr txBox="1">
            <a:spLocks noChangeArrowheads="1"/>
          </p:cNvSpPr>
          <p:nvPr/>
        </p:nvSpPr>
        <p:spPr bwMode="auto">
          <a:xfrm>
            <a:off x="304800" y="5638800"/>
            <a:ext cx="4535747" cy="376238"/>
          </a:xfrm>
          <a:prstGeom prst="rect">
            <a:avLst/>
          </a:prstGeom>
          <a:gradFill rotWithShape="1">
            <a:gsLst>
              <a:gs pos="0">
                <a:schemeClr val="hlink">
                  <a:alpha val="44000"/>
                </a:schemeClr>
              </a:gs>
              <a:gs pos="100000">
                <a:schemeClr val="hlink">
                  <a:gamma/>
                  <a:tint val="53725"/>
                  <a:invGamma/>
                  <a:alpha val="48000"/>
                </a:schemeClr>
              </a:gs>
            </a:gsLst>
            <a:lin ang="5400000" scaled="1"/>
          </a:gradFill>
          <a:ln w="9525">
            <a:solidFill>
              <a:srgbClr val="FF0000"/>
            </a:solidFill>
            <a:miter lim="800000"/>
            <a:headEnd/>
            <a:tailEnd/>
          </a:ln>
          <a:effectLst/>
        </p:spPr>
        <p:txBody>
          <a:bodyPr>
            <a:spAutoFit/>
          </a:bodyPr>
          <a:lstStyle/>
          <a:p>
            <a:pPr>
              <a:buClrTx/>
              <a:buSzTx/>
              <a:buFontTx/>
              <a:buNone/>
              <a:defRPr/>
            </a:pPr>
            <a:r>
              <a:rPr lang="en-GB" sz="1800" dirty="0">
                <a:latin typeface="Arial" charset="0"/>
              </a:rPr>
              <a:t>Insufficient information: reassess</a:t>
            </a:r>
          </a:p>
        </p:txBody>
      </p:sp>
      <p:sp>
        <p:nvSpPr>
          <p:cNvPr id="20" name="Line 6"/>
          <p:cNvSpPr>
            <a:spLocks noChangeShapeType="1"/>
          </p:cNvSpPr>
          <p:nvPr/>
        </p:nvSpPr>
        <p:spPr bwMode="auto">
          <a:xfrm>
            <a:off x="4835254" y="2181225"/>
            <a:ext cx="1108346" cy="485775"/>
          </a:xfrm>
          <a:prstGeom prst="line">
            <a:avLst/>
          </a:prstGeom>
          <a:noFill/>
          <a:ln w="38100">
            <a:solidFill>
              <a:srgbClr val="FF0000"/>
            </a:solidFill>
            <a:round/>
            <a:headEnd/>
            <a:tailEnd type="triangle" w="med" len="med"/>
          </a:ln>
        </p:spPr>
        <p:txBody>
          <a:bodyPr/>
          <a:lstStyle/>
          <a:p>
            <a:endParaRPr lang="en-IN"/>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334962"/>
          </a:xfrm>
        </p:spPr>
        <p:txBody>
          <a:bodyPr>
            <a:normAutofit fontScale="90000"/>
          </a:bodyPr>
          <a:lstStyle/>
          <a:p>
            <a:endParaRPr lang="en-IN" dirty="0">
              <a:latin typeface="Calibri" pitchFamily="34" charset="0"/>
              <a:cs typeface="Calibri" pitchFamily="34" charset="0"/>
            </a:endParaRPr>
          </a:p>
        </p:txBody>
      </p:sp>
      <p:sp>
        <p:nvSpPr>
          <p:cNvPr id="3" name="Content Placeholder 2"/>
          <p:cNvSpPr>
            <a:spLocks noGrp="1"/>
          </p:cNvSpPr>
          <p:nvPr>
            <p:ph sz="quarter" idx="1"/>
          </p:nvPr>
        </p:nvSpPr>
        <p:spPr>
          <a:xfrm>
            <a:off x="457200" y="838200"/>
            <a:ext cx="8229600" cy="5287963"/>
          </a:xfrm>
        </p:spPr>
        <p:txBody>
          <a:bodyPr/>
          <a:lstStyle/>
          <a:p>
            <a:pPr>
              <a:buFont typeface="Courier New" pitchFamily="49" charset="0"/>
              <a:buChar char="o"/>
            </a:pPr>
            <a:endParaRPr lang="en-IN" dirty="0">
              <a:latin typeface="Calibri" pitchFamily="34" charset="0"/>
              <a:cs typeface="Calibri" pitchFamily="34" charset="0"/>
            </a:endParaRPr>
          </a:p>
        </p:txBody>
      </p:sp>
      <p:sp>
        <p:nvSpPr>
          <p:cNvPr id="4" name="Rounded Rectangle 3"/>
          <p:cNvSpPr/>
          <p:nvPr/>
        </p:nvSpPr>
        <p:spPr>
          <a:xfrm>
            <a:off x="457200" y="457200"/>
            <a:ext cx="8153400" cy="76200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2400" dirty="0" smtClean="0">
                <a:latin typeface="Calibri" pitchFamily="34" charset="0"/>
                <a:cs typeface="Calibri" pitchFamily="34" charset="0"/>
              </a:rPr>
              <a:t>Events detected by national surveillance system or reported by media or any non-governmental organization</a:t>
            </a:r>
            <a:endParaRPr lang="en-IN" sz="2400" dirty="0">
              <a:latin typeface="Calibri" pitchFamily="34" charset="0"/>
              <a:cs typeface="Calibri" pitchFamily="34" charset="0"/>
            </a:endParaRPr>
          </a:p>
        </p:txBody>
      </p:sp>
      <p:sp>
        <p:nvSpPr>
          <p:cNvPr id="5" name="Rounded Rectangle 4"/>
          <p:cNvSpPr/>
          <p:nvPr/>
        </p:nvSpPr>
        <p:spPr>
          <a:xfrm>
            <a:off x="609600" y="1447800"/>
            <a:ext cx="2438400" cy="236220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b="1" dirty="0" smtClean="0">
                <a:latin typeface="Calibri" pitchFamily="34" charset="0"/>
                <a:cs typeface="Calibri" pitchFamily="34" charset="0"/>
              </a:rPr>
              <a:t>UNUSUAL DISEASES</a:t>
            </a:r>
          </a:p>
          <a:p>
            <a:pPr>
              <a:buFont typeface="Wingdings" pitchFamily="2" charset="2"/>
              <a:buChar char="Ø"/>
            </a:pPr>
            <a:r>
              <a:rPr lang="en-US" dirty="0" smtClean="0">
                <a:latin typeface="Calibri" pitchFamily="34" charset="0"/>
                <a:cs typeface="Calibri" pitchFamily="34" charset="0"/>
              </a:rPr>
              <a:t>Smallpox</a:t>
            </a:r>
          </a:p>
          <a:p>
            <a:pPr>
              <a:buFont typeface="Wingdings" pitchFamily="2" charset="2"/>
              <a:buChar char="Ø"/>
            </a:pPr>
            <a:r>
              <a:rPr lang="en-US" dirty="0" smtClean="0">
                <a:latin typeface="Calibri" pitchFamily="34" charset="0"/>
                <a:cs typeface="Calibri" pitchFamily="34" charset="0"/>
              </a:rPr>
              <a:t>Human </a:t>
            </a:r>
            <a:r>
              <a:rPr lang="en-US" dirty="0" err="1" smtClean="0">
                <a:latin typeface="Calibri" pitchFamily="34" charset="0"/>
                <a:cs typeface="Calibri" pitchFamily="34" charset="0"/>
              </a:rPr>
              <a:t>influenzae</a:t>
            </a:r>
            <a:r>
              <a:rPr lang="en-US" dirty="0" smtClean="0">
                <a:latin typeface="Calibri" pitchFamily="34" charset="0"/>
                <a:cs typeface="Calibri" pitchFamily="34" charset="0"/>
              </a:rPr>
              <a:t> (new subtype)</a:t>
            </a:r>
          </a:p>
          <a:p>
            <a:pPr>
              <a:buFont typeface="Wingdings" pitchFamily="2" charset="2"/>
              <a:buChar char="Ø"/>
            </a:pPr>
            <a:r>
              <a:rPr lang="en-US" dirty="0" smtClean="0">
                <a:latin typeface="Calibri" pitchFamily="34" charset="0"/>
                <a:cs typeface="Calibri" pitchFamily="34" charset="0"/>
              </a:rPr>
              <a:t>Wild poliovirus</a:t>
            </a:r>
          </a:p>
          <a:p>
            <a:pPr>
              <a:buFont typeface="Wingdings" pitchFamily="2" charset="2"/>
              <a:buChar char="Ø"/>
            </a:pPr>
            <a:r>
              <a:rPr lang="en-US" dirty="0" smtClean="0">
                <a:latin typeface="Calibri" pitchFamily="34" charset="0"/>
                <a:cs typeface="Calibri" pitchFamily="34" charset="0"/>
              </a:rPr>
              <a:t>Severe acute respiratory syndrome</a:t>
            </a:r>
            <a:endParaRPr lang="en-IN" dirty="0">
              <a:latin typeface="Calibri" pitchFamily="34" charset="0"/>
              <a:cs typeface="Calibri" pitchFamily="34" charset="0"/>
            </a:endParaRPr>
          </a:p>
        </p:txBody>
      </p:sp>
      <p:sp>
        <p:nvSpPr>
          <p:cNvPr id="6" name="Rounded Rectangle 5"/>
          <p:cNvSpPr/>
          <p:nvPr/>
        </p:nvSpPr>
        <p:spPr>
          <a:xfrm>
            <a:off x="6019800" y="1371600"/>
            <a:ext cx="2667000" cy="320040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buFont typeface="Wingdings" pitchFamily="2" charset="2"/>
              <a:buChar char="Ø"/>
            </a:pPr>
            <a:r>
              <a:rPr lang="en-US" b="1" dirty="0" smtClean="0">
                <a:latin typeface="Calibri" pitchFamily="34" charset="0"/>
                <a:cs typeface="Calibri" pitchFamily="34" charset="0"/>
              </a:rPr>
              <a:t>KNOWN EPIDEMIC PRONE DISEASES</a:t>
            </a:r>
          </a:p>
          <a:p>
            <a:pPr>
              <a:buFont typeface="Wingdings" pitchFamily="2" charset="2"/>
              <a:buChar char="Ø"/>
            </a:pPr>
            <a:r>
              <a:rPr lang="en-US" dirty="0" smtClean="0">
                <a:latin typeface="Calibri" pitchFamily="34" charset="0"/>
                <a:cs typeface="Calibri" pitchFamily="34" charset="0"/>
              </a:rPr>
              <a:t>Cholera</a:t>
            </a:r>
          </a:p>
          <a:p>
            <a:pPr>
              <a:buFont typeface="Wingdings" pitchFamily="2" charset="2"/>
              <a:buChar char="Ø"/>
            </a:pPr>
            <a:r>
              <a:rPr lang="en-US" dirty="0" smtClean="0">
                <a:latin typeface="Calibri" pitchFamily="34" charset="0"/>
                <a:cs typeface="Calibri" pitchFamily="34" charset="0"/>
              </a:rPr>
              <a:t>Pneumonic plague</a:t>
            </a:r>
          </a:p>
          <a:p>
            <a:pPr>
              <a:buFont typeface="Wingdings" pitchFamily="2" charset="2"/>
              <a:buChar char="Ø"/>
            </a:pPr>
            <a:r>
              <a:rPr lang="en-US" dirty="0" smtClean="0">
                <a:latin typeface="Calibri" pitchFamily="34" charset="0"/>
                <a:cs typeface="Calibri" pitchFamily="34" charset="0"/>
              </a:rPr>
              <a:t>Viral </a:t>
            </a:r>
            <a:r>
              <a:rPr lang="en-US" dirty="0" err="1" smtClean="0">
                <a:latin typeface="Calibri" pitchFamily="34" charset="0"/>
                <a:cs typeface="Calibri" pitchFamily="34" charset="0"/>
              </a:rPr>
              <a:t>haemorrhagic</a:t>
            </a:r>
            <a:r>
              <a:rPr lang="en-US" dirty="0" smtClean="0">
                <a:latin typeface="Calibri" pitchFamily="34" charset="0"/>
                <a:cs typeface="Calibri" pitchFamily="34" charset="0"/>
              </a:rPr>
              <a:t> fevers</a:t>
            </a:r>
          </a:p>
          <a:p>
            <a:pPr>
              <a:buFont typeface="Wingdings" pitchFamily="2" charset="2"/>
              <a:buChar char="Ø"/>
            </a:pPr>
            <a:r>
              <a:rPr lang="en-US" dirty="0" smtClean="0">
                <a:latin typeface="Calibri" pitchFamily="34" charset="0"/>
                <a:cs typeface="Calibri" pitchFamily="34" charset="0"/>
              </a:rPr>
              <a:t>Yellow fever</a:t>
            </a:r>
          </a:p>
          <a:p>
            <a:pPr>
              <a:buFont typeface="Wingdings" pitchFamily="2" charset="2"/>
              <a:buChar char="Ø"/>
            </a:pPr>
            <a:r>
              <a:rPr lang="en-US" dirty="0" smtClean="0">
                <a:latin typeface="Calibri" pitchFamily="34" charset="0"/>
                <a:cs typeface="Calibri" pitchFamily="34" charset="0"/>
              </a:rPr>
              <a:t>West </a:t>
            </a:r>
            <a:r>
              <a:rPr lang="en-US" dirty="0" err="1" smtClean="0">
                <a:latin typeface="Calibri" pitchFamily="34" charset="0"/>
                <a:cs typeface="Calibri" pitchFamily="34" charset="0"/>
              </a:rPr>
              <a:t>nile</a:t>
            </a:r>
            <a:r>
              <a:rPr lang="en-US" dirty="0" smtClean="0">
                <a:latin typeface="Calibri" pitchFamily="34" charset="0"/>
                <a:cs typeface="Calibri" pitchFamily="34" charset="0"/>
              </a:rPr>
              <a:t> fever</a:t>
            </a:r>
          </a:p>
          <a:p>
            <a:pPr>
              <a:buFont typeface="Wingdings" pitchFamily="2" charset="2"/>
              <a:buChar char="Ø"/>
            </a:pPr>
            <a:r>
              <a:rPr lang="en-US" dirty="0" smtClean="0">
                <a:latin typeface="Calibri" pitchFamily="34" charset="0"/>
                <a:cs typeface="Calibri" pitchFamily="34" charset="0"/>
              </a:rPr>
              <a:t>Other locally or regionally important diseases</a:t>
            </a:r>
            <a:endParaRPr lang="en-IN" dirty="0">
              <a:latin typeface="Calibri" pitchFamily="34" charset="0"/>
              <a:cs typeface="Calibri" pitchFamily="34" charset="0"/>
            </a:endParaRPr>
          </a:p>
        </p:txBody>
      </p:sp>
      <p:sp>
        <p:nvSpPr>
          <p:cNvPr id="7" name="Rounded Rectangle 6"/>
          <p:cNvSpPr/>
          <p:nvPr/>
        </p:nvSpPr>
        <p:spPr>
          <a:xfrm>
            <a:off x="3581400" y="1447800"/>
            <a:ext cx="1600200" cy="182880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2000" dirty="0" smtClean="0">
                <a:latin typeface="Calibri" pitchFamily="34" charset="0"/>
                <a:cs typeface="Calibri" pitchFamily="34" charset="0"/>
              </a:rPr>
              <a:t>Any event of potential international public health concern</a:t>
            </a:r>
            <a:endParaRPr lang="en-IN" sz="2000" dirty="0">
              <a:latin typeface="Calibri" pitchFamily="34" charset="0"/>
              <a:cs typeface="Calibri" pitchFamily="34" charset="0"/>
            </a:endParaRPr>
          </a:p>
        </p:txBody>
      </p:sp>
      <p:sp>
        <p:nvSpPr>
          <p:cNvPr id="8" name="Rounded Rectangle 7"/>
          <p:cNvSpPr/>
          <p:nvPr/>
        </p:nvSpPr>
        <p:spPr>
          <a:xfrm>
            <a:off x="457200" y="4038600"/>
            <a:ext cx="5486400" cy="129540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buFont typeface="Wingdings" pitchFamily="2" charset="2"/>
              <a:buChar char="§"/>
            </a:pPr>
            <a:r>
              <a:rPr lang="en-US" dirty="0" smtClean="0">
                <a:latin typeface="Calibri" pitchFamily="34" charset="0"/>
                <a:cs typeface="Calibri" pitchFamily="34" charset="0"/>
              </a:rPr>
              <a:t>Is the public health impact of the event serious?</a:t>
            </a:r>
          </a:p>
          <a:p>
            <a:pPr>
              <a:buFont typeface="Wingdings" pitchFamily="2" charset="2"/>
              <a:buChar char="§"/>
            </a:pPr>
            <a:r>
              <a:rPr lang="en-US" dirty="0" smtClean="0">
                <a:latin typeface="Calibri" pitchFamily="34" charset="0"/>
                <a:cs typeface="Calibri" pitchFamily="34" charset="0"/>
              </a:rPr>
              <a:t>Is the event unusual or unexpected?</a:t>
            </a:r>
          </a:p>
          <a:p>
            <a:pPr>
              <a:buFont typeface="Wingdings" pitchFamily="2" charset="2"/>
              <a:buChar char="§"/>
            </a:pPr>
            <a:r>
              <a:rPr lang="en-US" dirty="0" smtClean="0">
                <a:latin typeface="Calibri" pitchFamily="34" charset="0"/>
                <a:cs typeface="Calibri" pitchFamily="34" charset="0"/>
              </a:rPr>
              <a:t>Is there significant risk of international spread?</a:t>
            </a:r>
          </a:p>
          <a:p>
            <a:pPr>
              <a:buFont typeface="Wingdings" pitchFamily="2" charset="2"/>
              <a:buChar char="§"/>
            </a:pPr>
            <a:r>
              <a:rPr lang="en-US" dirty="0" smtClean="0">
                <a:latin typeface="Calibri" pitchFamily="34" charset="0"/>
                <a:cs typeface="Calibri" pitchFamily="34" charset="0"/>
              </a:rPr>
              <a:t>Is there significant risk of travel or trade restriction?</a:t>
            </a:r>
            <a:endParaRPr lang="en-IN" dirty="0">
              <a:latin typeface="Calibri" pitchFamily="34" charset="0"/>
              <a:cs typeface="Calibri" pitchFamily="34" charset="0"/>
            </a:endParaRPr>
          </a:p>
        </p:txBody>
      </p:sp>
      <p:sp>
        <p:nvSpPr>
          <p:cNvPr id="9" name="Rounded Rectangle 8"/>
          <p:cNvSpPr/>
          <p:nvPr/>
        </p:nvSpPr>
        <p:spPr>
          <a:xfrm>
            <a:off x="1676400" y="6096000"/>
            <a:ext cx="4876800" cy="45720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2000" b="1" dirty="0" smtClean="0">
                <a:latin typeface="Calibri" pitchFamily="34" charset="0"/>
                <a:cs typeface="Calibri" pitchFamily="34" charset="0"/>
              </a:rPr>
              <a:t>National IHR focal point to notify WHO</a:t>
            </a:r>
            <a:endParaRPr lang="en-IN" sz="2000" b="1" dirty="0">
              <a:latin typeface="Calibri" pitchFamily="34" charset="0"/>
              <a:cs typeface="Calibri" pitchFamily="34" charset="0"/>
            </a:endParaRPr>
          </a:p>
        </p:txBody>
      </p:sp>
      <p:sp>
        <p:nvSpPr>
          <p:cNvPr id="10" name="Rounded Rectangle 9"/>
          <p:cNvSpPr/>
          <p:nvPr/>
        </p:nvSpPr>
        <p:spPr>
          <a:xfrm>
            <a:off x="1295400" y="5486400"/>
            <a:ext cx="5715000" cy="38100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dirty="0" smtClean="0">
                <a:latin typeface="Calibri" pitchFamily="34" charset="0"/>
                <a:cs typeface="Calibri" pitchFamily="34" charset="0"/>
              </a:rPr>
              <a:t>If yes to any two of these questions</a:t>
            </a:r>
            <a:endParaRPr lang="en-IN" dirty="0">
              <a:latin typeface="Calibri" pitchFamily="34" charset="0"/>
              <a:cs typeface="Calibri" pitchFamily="34" charset="0"/>
            </a:endParaRPr>
          </a:p>
        </p:txBody>
      </p:sp>
      <p:sp>
        <p:nvSpPr>
          <p:cNvPr id="11" name="Down Arrow 10"/>
          <p:cNvSpPr/>
          <p:nvPr/>
        </p:nvSpPr>
        <p:spPr>
          <a:xfrm flipH="1">
            <a:off x="1524000" y="1219200"/>
            <a:ext cx="533400" cy="3048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latin typeface="Calibri" pitchFamily="34" charset="0"/>
              <a:cs typeface="Calibri" pitchFamily="34" charset="0"/>
            </a:endParaRPr>
          </a:p>
        </p:txBody>
      </p:sp>
      <p:sp>
        <p:nvSpPr>
          <p:cNvPr id="12" name="Down Arrow 11"/>
          <p:cNvSpPr/>
          <p:nvPr/>
        </p:nvSpPr>
        <p:spPr>
          <a:xfrm flipH="1">
            <a:off x="4038600" y="1219201"/>
            <a:ext cx="533400" cy="3048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latin typeface="Calibri" pitchFamily="34" charset="0"/>
              <a:cs typeface="Calibri" pitchFamily="34" charset="0"/>
            </a:endParaRPr>
          </a:p>
        </p:txBody>
      </p:sp>
      <p:sp>
        <p:nvSpPr>
          <p:cNvPr id="13" name="Down Arrow 12"/>
          <p:cNvSpPr/>
          <p:nvPr/>
        </p:nvSpPr>
        <p:spPr>
          <a:xfrm>
            <a:off x="7010400" y="1219200"/>
            <a:ext cx="484632" cy="3048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latin typeface="Calibri" pitchFamily="34" charset="0"/>
              <a:cs typeface="Calibri" pitchFamily="34" charset="0"/>
            </a:endParaRPr>
          </a:p>
        </p:txBody>
      </p:sp>
      <p:cxnSp>
        <p:nvCxnSpPr>
          <p:cNvPr id="15" name="Straight Arrow Connector 14"/>
          <p:cNvCxnSpPr>
            <a:endCxn id="8" idx="0"/>
          </p:cNvCxnSpPr>
          <p:nvPr/>
        </p:nvCxnSpPr>
        <p:spPr>
          <a:xfrm rot="16200000" flipH="1">
            <a:off x="2857500" y="3695700"/>
            <a:ext cx="381000" cy="304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8" name="Down Arrow 17"/>
          <p:cNvSpPr/>
          <p:nvPr/>
        </p:nvSpPr>
        <p:spPr>
          <a:xfrm>
            <a:off x="4038600" y="3276600"/>
            <a:ext cx="457200" cy="762000"/>
          </a:xfrm>
          <a:prstGeom prst="downArrow">
            <a:avLst>
              <a:gd name="adj1" fmla="val 36139"/>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latin typeface="Calibri" pitchFamily="34" charset="0"/>
              <a:cs typeface="Calibri" pitchFamily="34" charset="0"/>
            </a:endParaRPr>
          </a:p>
        </p:txBody>
      </p:sp>
      <p:cxnSp>
        <p:nvCxnSpPr>
          <p:cNvPr id="20" name="Straight Arrow Connector 19"/>
          <p:cNvCxnSpPr/>
          <p:nvPr/>
        </p:nvCxnSpPr>
        <p:spPr>
          <a:xfrm rot="10800000" flipV="1">
            <a:off x="4800600" y="3200400"/>
            <a:ext cx="1219200" cy="838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3" name="Down Arrow 22"/>
          <p:cNvSpPr/>
          <p:nvPr/>
        </p:nvSpPr>
        <p:spPr>
          <a:xfrm>
            <a:off x="3200400" y="5334000"/>
            <a:ext cx="609600" cy="2286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latin typeface="Calibri" pitchFamily="34" charset="0"/>
              <a:cs typeface="Calibri" pitchFamily="34" charset="0"/>
            </a:endParaRPr>
          </a:p>
        </p:txBody>
      </p:sp>
      <p:sp>
        <p:nvSpPr>
          <p:cNvPr id="24" name="Down Arrow 23"/>
          <p:cNvSpPr/>
          <p:nvPr/>
        </p:nvSpPr>
        <p:spPr>
          <a:xfrm>
            <a:off x="3200400" y="5867400"/>
            <a:ext cx="685800" cy="2286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rmAutofit fontScale="90000"/>
          </a:bodyPr>
          <a:lstStyle/>
          <a:p>
            <a:pPr algn="l"/>
            <a:r>
              <a:rPr lang="en-US" sz="3200" dirty="0" smtClean="0">
                <a:latin typeface="AR CENA" pitchFamily="2" charset="0"/>
              </a:rPr>
              <a:t>HEALTH MEASURES AT PORTS</a:t>
            </a:r>
            <a:br>
              <a:rPr lang="en-US" sz="3200" dirty="0" smtClean="0">
                <a:latin typeface="AR CENA" pitchFamily="2" charset="0"/>
              </a:rPr>
            </a:br>
            <a:endParaRPr lang="en-IN" sz="3200" dirty="0">
              <a:latin typeface="AR CENA" pitchFamily="2" charset="0"/>
            </a:endParaRPr>
          </a:p>
        </p:txBody>
      </p:sp>
      <p:pic>
        <p:nvPicPr>
          <p:cNvPr id="1026" name="Picture 2"/>
          <p:cNvPicPr>
            <a:picLocks noGrp="1" noChangeAspect="1" noChangeArrowheads="1"/>
          </p:cNvPicPr>
          <p:nvPr>
            <p:ph sz="quarter" idx="1"/>
          </p:nvPr>
        </p:nvPicPr>
        <p:blipFill>
          <a:blip r:embed="rId2" cstate="print"/>
          <a:srcRect/>
          <a:stretch>
            <a:fillRect/>
          </a:stretch>
        </p:blipFill>
        <p:spPr bwMode="auto">
          <a:xfrm>
            <a:off x="5410200" y="381000"/>
            <a:ext cx="3505200" cy="2209800"/>
          </a:xfrm>
          <a:prstGeom prst="rect">
            <a:avLst/>
          </a:prstGeom>
          <a:noFill/>
          <a:ln w="9525">
            <a:noFill/>
            <a:miter lim="800000"/>
            <a:headEnd/>
            <a:tailEnd/>
          </a:ln>
        </p:spPr>
      </p:pic>
      <p:sp>
        <p:nvSpPr>
          <p:cNvPr id="5" name="Rectangle 4"/>
          <p:cNvSpPr/>
          <p:nvPr/>
        </p:nvSpPr>
        <p:spPr>
          <a:xfrm>
            <a:off x="609600" y="685800"/>
            <a:ext cx="7772400" cy="6309420"/>
          </a:xfrm>
          <a:prstGeom prst="rect">
            <a:avLst/>
          </a:prstGeom>
        </p:spPr>
        <p:txBody>
          <a:bodyPr wrap="square">
            <a:spAutoFit/>
          </a:bodyPr>
          <a:lstStyle/>
          <a:p>
            <a:pPr lvl="0"/>
            <a:r>
              <a:rPr lang="en-US" sz="2400" dirty="0" smtClean="0">
                <a:solidFill>
                  <a:schemeClr val="accent2">
                    <a:lumMod val="75000"/>
                  </a:schemeClr>
                </a:solidFill>
                <a:latin typeface="AR CENA" pitchFamily="2" charset="0"/>
                <a:cs typeface="Calibri" pitchFamily="34" charset="0"/>
              </a:rPr>
              <a:t>ON ARRIVAL</a:t>
            </a:r>
            <a:endParaRPr lang="en-IN" sz="2400" dirty="0" smtClean="0">
              <a:solidFill>
                <a:schemeClr val="accent2">
                  <a:lumMod val="75000"/>
                </a:schemeClr>
              </a:solidFill>
              <a:latin typeface="AR CENA" pitchFamily="2" charset="0"/>
              <a:cs typeface="Calibri" pitchFamily="34" charset="0"/>
            </a:endParaRPr>
          </a:p>
          <a:p>
            <a:pPr lvl="0">
              <a:buFont typeface="Wingdings" pitchFamily="2" charset="2"/>
              <a:buChar char="q"/>
            </a:pPr>
            <a:r>
              <a:rPr lang="en-IN" sz="2000" dirty="0" smtClean="0">
                <a:latin typeface="Calibri" pitchFamily="34" charset="0"/>
                <a:cs typeface="Calibri" pitchFamily="34" charset="0"/>
              </a:rPr>
              <a:t>All sanitary operations shall be carried out </a:t>
            </a:r>
          </a:p>
          <a:p>
            <a:pPr lvl="0"/>
            <a:r>
              <a:rPr lang="en-IN" sz="2000" dirty="0" smtClean="0">
                <a:latin typeface="Calibri" pitchFamily="34" charset="0"/>
                <a:cs typeface="Calibri" pitchFamily="34" charset="0"/>
              </a:rPr>
              <a:t>   so as </a:t>
            </a:r>
            <a:r>
              <a:rPr lang="en-IN" sz="2000" dirty="0" smtClean="0">
                <a:solidFill>
                  <a:schemeClr val="accent2">
                    <a:lumMod val="75000"/>
                  </a:schemeClr>
                </a:solidFill>
                <a:latin typeface="Calibri" pitchFamily="34" charset="0"/>
                <a:cs typeface="Calibri" pitchFamily="34" charset="0"/>
              </a:rPr>
              <a:t>not to cause discomfort to any person</a:t>
            </a:r>
          </a:p>
          <a:p>
            <a:pPr lvl="0"/>
            <a:r>
              <a:rPr lang="en-IN" sz="2000" dirty="0" smtClean="0">
                <a:solidFill>
                  <a:schemeClr val="accent2">
                    <a:lumMod val="75000"/>
                  </a:schemeClr>
                </a:solidFill>
                <a:latin typeface="Calibri" pitchFamily="34" charset="0"/>
                <a:cs typeface="Calibri" pitchFamily="34" charset="0"/>
              </a:rPr>
              <a:t> or injury to health </a:t>
            </a:r>
            <a:r>
              <a:rPr lang="en-IN" sz="2000" dirty="0" smtClean="0">
                <a:latin typeface="Calibri" pitchFamily="34" charset="0"/>
                <a:cs typeface="Calibri" pitchFamily="34" charset="0"/>
              </a:rPr>
              <a:t>not to cause damage to</a:t>
            </a:r>
          </a:p>
          <a:p>
            <a:pPr lvl="0"/>
            <a:r>
              <a:rPr lang="en-IN" sz="2000" dirty="0" smtClean="0">
                <a:latin typeface="Calibri" pitchFamily="34" charset="0"/>
                <a:cs typeface="Calibri" pitchFamily="34" charset="0"/>
              </a:rPr>
              <a:t> the structure of the ship to avoid risk of fire</a:t>
            </a:r>
          </a:p>
          <a:p>
            <a:pPr lvl="0"/>
            <a:r>
              <a:rPr lang="en-IN" sz="2000" dirty="0" smtClean="0">
                <a:latin typeface="Calibri" pitchFamily="34" charset="0"/>
                <a:cs typeface="Calibri" pitchFamily="34" charset="0"/>
              </a:rPr>
              <a:t> or damage of goods on board.</a:t>
            </a:r>
          </a:p>
          <a:p>
            <a:pPr lvl="0"/>
            <a:endParaRPr lang="en-IN" sz="2000" dirty="0" smtClean="0">
              <a:latin typeface="Calibri" pitchFamily="34" charset="0"/>
              <a:cs typeface="Calibri" pitchFamily="34" charset="0"/>
            </a:endParaRPr>
          </a:p>
          <a:p>
            <a:pPr lvl="0">
              <a:buFont typeface="Wingdings" pitchFamily="2" charset="2"/>
              <a:buChar char="q"/>
            </a:pPr>
            <a:r>
              <a:rPr lang="en-IN" sz="2000" dirty="0" smtClean="0">
                <a:latin typeface="Calibri" pitchFamily="34" charset="0"/>
                <a:cs typeface="Calibri" pitchFamily="34" charset="0"/>
              </a:rPr>
              <a:t>The Health Authority shall issue :</a:t>
            </a:r>
            <a:br>
              <a:rPr lang="en-IN" sz="2000" dirty="0" smtClean="0">
                <a:latin typeface="Calibri" pitchFamily="34" charset="0"/>
                <a:cs typeface="Calibri" pitchFamily="34" charset="0"/>
              </a:rPr>
            </a:br>
            <a:r>
              <a:rPr lang="en-IN" sz="2000" dirty="0" smtClean="0">
                <a:latin typeface="Calibri" pitchFamily="34" charset="0"/>
                <a:cs typeface="Calibri" pitchFamily="34" charset="0"/>
              </a:rPr>
              <a:t> 1)  A </a:t>
            </a:r>
            <a:r>
              <a:rPr lang="en-IN" sz="2000" dirty="0" smtClean="0">
                <a:solidFill>
                  <a:schemeClr val="accent2">
                    <a:lumMod val="75000"/>
                  </a:schemeClr>
                </a:solidFill>
                <a:latin typeface="Calibri" pitchFamily="34" charset="0"/>
                <a:cs typeface="Calibri" pitchFamily="34" charset="0"/>
              </a:rPr>
              <a:t>certificate </a:t>
            </a:r>
            <a:r>
              <a:rPr lang="en-IN" sz="2000" dirty="0" smtClean="0">
                <a:latin typeface="Calibri" pitchFamily="34" charset="0"/>
                <a:cs typeface="Calibri" pitchFamily="34" charset="0"/>
              </a:rPr>
              <a:t>free of charge, of the sanitary measures applied, the methods and reasons of applying the measures ;</a:t>
            </a:r>
            <a:br>
              <a:rPr lang="en-IN" sz="2000" dirty="0" smtClean="0">
                <a:latin typeface="Calibri" pitchFamily="34" charset="0"/>
                <a:cs typeface="Calibri" pitchFamily="34" charset="0"/>
              </a:rPr>
            </a:br>
            <a:r>
              <a:rPr lang="en-IN" sz="2000" dirty="0" smtClean="0">
                <a:latin typeface="Calibri" pitchFamily="34" charset="0"/>
                <a:cs typeface="Calibri" pitchFamily="34" charset="0"/>
              </a:rPr>
              <a:t> 2) Shall issue a certificate to any </a:t>
            </a:r>
            <a:r>
              <a:rPr lang="en-IN" sz="2000" dirty="0" err="1" smtClean="0">
                <a:latin typeface="Calibri" pitchFamily="34" charset="0"/>
                <a:cs typeface="Calibri" pitchFamily="34" charset="0"/>
              </a:rPr>
              <a:t>traveler</a:t>
            </a:r>
            <a:r>
              <a:rPr lang="en-IN" sz="2000" dirty="0" smtClean="0">
                <a:latin typeface="Calibri" pitchFamily="34" charset="0"/>
                <a:cs typeface="Calibri" pitchFamily="34" charset="0"/>
              </a:rPr>
              <a:t> of the date of arrival or departure and measures applied to him and his baggage.</a:t>
            </a:r>
          </a:p>
          <a:p>
            <a:pPr lvl="0"/>
            <a:endParaRPr lang="en-IN" sz="2000" dirty="0" smtClean="0">
              <a:latin typeface="Calibri" pitchFamily="34" charset="0"/>
              <a:cs typeface="Calibri" pitchFamily="34" charset="0"/>
            </a:endParaRPr>
          </a:p>
          <a:p>
            <a:pPr lvl="0">
              <a:buFont typeface="Wingdings" pitchFamily="2" charset="2"/>
              <a:buChar char="q"/>
            </a:pPr>
            <a:r>
              <a:rPr lang="en-IN" sz="2000" dirty="0" smtClean="0">
                <a:latin typeface="Calibri" pitchFamily="34" charset="0"/>
                <a:cs typeface="Calibri" pitchFamily="34" charset="0"/>
              </a:rPr>
              <a:t>Allow a </a:t>
            </a:r>
            <a:r>
              <a:rPr lang="en-IN" sz="2000" dirty="0" smtClean="0">
                <a:solidFill>
                  <a:schemeClr val="accent2">
                    <a:lumMod val="75000"/>
                  </a:schemeClr>
                </a:solidFill>
                <a:latin typeface="Calibri" pitchFamily="34" charset="0"/>
                <a:cs typeface="Calibri" pitchFamily="34" charset="0"/>
              </a:rPr>
              <a:t>person under surveillance </a:t>
            </a:r>
            <a:r>
              <a:rPr lang="en-IN" sz="2000" dirty="0" smtClean="0">
                <a:latin typeface="Calibri" pitchFamily="34" charset="0"/>
                <a:cs typeface="Calibri" pitchFamily="34" charset="0"/>
              </a:rPr>
              <a:t>to move freely and carry out medical examination or investigations if necessary.</a:t>
            </a:r>
          </a:p>
          <a:p>
            <a:pPr lvl="0"/>
            <a:endParaRPr lang="en-IN" sz="2000" dirty="0" smtClean="0">
              <a:latin typeface="Calibri" pitchFamily="34" charset="0"/>
              <a:cs typeface="Calibri" pitchFamily="34" charset="0"/>
            </a:endParaRPr>
          </a:p>
          <a:p>
            <a:pPr>
              <a:buFont typeface="Wingdings" pitchFamily="2" charset="2"/>
              <a:buChar char="q"/>
            </a:pPr>
            <a:r>
              <a:rPr lang="en-IN" sz="2000" dirty="0" smtClean="0">
                <a:latin typeface="Calibri" pitchFamily="34" charset="0"/>
                <a:cs typeface="Calibri" pitchFamily="34" charset="0"/>
              </a:rPr>
              <a:t> A ship shall not be denied of </a:t>
            </a:r>
            <a:r>
              <a:rPr lang="en-IN" sz="2000" dirty="0" smtClean="0">
                <a:solidFill>
                  <a:schemeClr val="accent2">
                    <a:lumMod val="75000"/>
                  </a:schemeClr>
                </a:solidFill>
                <a:latin typeface="Calibri" pitchFamily="34" charset="0"/>
                <a:cs typeface="Calibri" pitchFamily="34" charset="0"/>
              </a:rPr>
              <a:t>free </a:t>
            </a:r>
            <a:r>
              <a:rPr lang="en-IN" sz="2000" dirty="0" err="1" smtClean="0">
                <a:solidFill>
                  <a:schemeClr val="accent2">
                    <a:lumMod val="75000"/>
                  </a:schemeClr>
                </a:solidFill>
                <a:latin typeface="Calibri" pitchFamily="34" charset="0"/>
                <a:cs typeface="Calibri" pitchFamily="34" charset="0"/>
              </a:rPr>
              <a:t>pratique</a:t>
            </a:r>
            <a:r>
              <a:rPr lang="en-IN" sz="2000" dirty="0" smtClean="0">
                <a:solidFill>
                  <a:schemeClr val="accent2">
                    <a:lumMod val="75000"/>
                  </a:schemeClr>
                </a:solidFill>
                <a:latin typeface="Calibri" pitchFamily="34" charset="0"/>
                <a:cs typeface="Calibri" pitchFamily="34" charset="0"/>
              </a:rPr>
              <a:t> </a:t>
            </a:r>
            <a:r>
              <a:rPr lang="en-IN" sz="2000" dirty="0" smtClean="0">
                <a:latin typeface="Calibri" pitchFamily="34" charset="0"/>
                <a:cs typeface="Calibri" pitchFamily="34" charset="0"/>
              </a:rPr>
              <a:t>on account of any other epidemic diseases other than specified in IHR. </a:t>
            </a:r>
            <a:br>
              <a:rPr lang="en-IN" sz="2000" dirty="0" smtClean="0">
                <a:latin typeface="Calibri" pitchFamily="34" charset="0"/>
                <a:cs typeface="Calibri" pitchFamily="34" charset="0"/>
              </a:rPr>
            </a:br>
            <a:endParaRPr lang="en-IN" sz="2000" dirty="0" smtClean="0">
              <a:latin typeface="Calibri" pitchFamily="34" charset="0"/>
              <a:cs typeface="Calibri" pitchFamily="34" charset="0"/>
            </a:endParaRPr>
          </a:p>
          <a:p>
            <a:pPr lvl="0">
              <a:buFont typeface="Wingdings" pitchFamily="2" charset="2"/>
              <a:buChar char="q"/>
            </a:pPr>
            <a:endParaRPr lang="en-IN" sz="2000" dirty="0" smtClean="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914400"/>
            <a:ext cx="8001000" cy="5562600"/>
          </a:xfrm>
        </p:spPr>
        <p:txBody>
          <a:bodyPr>
            <a:noAutofit/>
          </a:bodyPr>
          <a:lstStyle/>
          <a:p>
            <a:pPr lvl="0"/>
            <a:r>
              <a:rPr lang="en-IN" sz="2200" dirty="0" smtClean="0">
                <a:latin typeface="Calibri" pitchFamily="34" charset="0"/>
                <a:cs typeface="Calibri" pitchFamily="34" charset="0"/>
              </a:rPr>
              <a:t>It shall not be prevented from</a:t>
            </a:r>
          </a:p>
          <a:p>
            <a:pPr lvl="0">
              <a:buNone/>
            </a:pPr>
            <a:r>
              <a:rPr lang="en-IN" sz="2200" dirty="0" smtClean="0">
                <a:latin typeface="Calibri" pitchFamily="34" charset="0"/>
                <a:cs typeface="Calibri" pitchFamily="34" charset="0"/>
              </a:rPr>
              <a:t>     discharging or loading of cargo or</a:t>
            </a:r>
          </a:p>
          <a:p>
            <a:pPr lvl="0">
              <a:buNone/>
            </a:pPr>
            <a:r>
              <a:rPr lang="en-IN" sz="2200" dirty="0" smtClean="0">
                <a:latin typeface="Calibri" pitchFamily="34" charset="0"/>
                <a:cs typeface="Calibri" pitchFamily="34" charset="0"/>
              </a:rPr>
              <a:t>     taking of fuel or water.</a:t>
            </a:r>
          </a:p>
          <a:p>
            <a:pPr lvl="0">
              <a:buNone/>
            </a:pPr>
            <a:endParaRPr lang="en-IN" sz="2200" dirty="0" smtClean="0">
              <a:latin typeface="Calibri" pitchFamily="34" charset="0"/>
              <a:cs typeface="Calibri" pitchFamily="34" charset="0"/>
            </a:endParaRPr>
          </a:p>
          <a:p>
            <a:pPr lvl="0"/>
            <a:r>
              <a:rPr lang="en-IN" sz="2200" dirty="0" smtClean="0">
                <a:latin typeface="Calibri" pitchFamily="34" charset="0"/>
                <a:cs typeface="Calibri" pitchFamily="34" charset="0"/>
              </a:rPr>
              <a:t>The health authority may tackle all practicable measures to prevent </a:t>
            </a:r>
            <a:r>
              <a:rPr lang="en-IN" sz="2200" dirty="0" smtClean="0">
                <a:solidFill>
                  <a:schemeClr val="accent2">
                    <a:lumMod val="75000"/>
                  </a:schemeClr>
                </a:solidFill>
                <a:latin typeface="Calibri" pitchFamily="34" charset="0"/>
                <a:cs typeface="Calibri" pitchFamily="34" charset="0"/>
              </a:rPr>
              <a:t>discharge  of sewage and effuse</a:t>
            </a:r>
            <a:r>
              <a:rPr lang="en-IN" sz="2200" dirty="0" smtClean="0">
                <a:latin typeface="Calibri" pitchFamily="34" charset="0"/>
                <a:cs typeface="Calibri" pitchFamily="34" charset="0"/>
              </a:rPr>
              <a:t> which may contaminate the waters of the port.</a:t>
            </a:r>
          </a:p>
          <a:p>
            <a:pPr lvl="0"/>
            <a:r>
              <a:rPr lang="en-IN" sz="2200" dirty="0" smtClean="0">
                <a:latin typeface="Calibri" pitchFamily="34" charset="0"/>
                <a:cs typeface="Calibri" pitchFamily="34" charset="0"/>
              </a:rPr>
              <a:t>Vessels arriving at Indian ports shall be subjected to Health Inspection b y the Health Officer  to ascertain the following of sewage and effuse which may contaminate the  waters of the port.</a:t>
            </a:r>
          </a:p>
          <a:p>
            <a:pPr lvl="1"/>
            <a:r>
              <a:rPr lang="en-IN" sz="2000" dirty="0" smtClean="0">
                <a:latin typeface="Calibri" pitchFamily="34" charset="0"/>
                <a:cs typeface="Calibri" pitchFamily="34" charset="0"/>
              </a:rPr>
              <a:t>Whether general hygiene and sanitation on vessel are satisfactory.</a:t>
            </a:r>
          </a:p>
          <a:p>
            <a:pPr lvl="1"/>
            <a:r>
              <a:rPr lang="en-IN" sz="2000" dirty="0" smtClean="0">
                <a:latin typeface="Calibri" pitchFamily="34" charset="0"/>
                <a:cs typeface="Calibri" pitchFamily="34" charset="0"/>
              </a:rPr>
              <a:t>Whether there exists rodent, vermin or insect infestation</a:t>
            </a:r>
          </a:p>
          <a:p>
            <a:pPr lvl="1"/>
            <a:r>
              <a:rPr lang="en-IN" sz="2000" dirty="0" smtClean="0">
                <a:latin typeface="Calibri" pitchFamily="34" charset="0"/>
                <a:cs typeface="Calibri" pitchFamily="34" charset="0"/>
              </a:rPr>
              <a:t>Whether potable drinking water is supplied according to the prescribed code of  sanitary practices for supply of safe drinking water. </a:t>
            </a:r>
          </a:p>
          <a:p>
            <a:endParaRPr lang="en-IN" sz="2200" dirty="0">
              <a:latin typeface="Calibri" pitchFamily="34" charset="0"/>
              <a:cs typeface="Calibri" pitchFamily="34" charset="0"/>
            </a:endParaRPr>
          </a:p>
        </p:txBody>
      </p:sp>
      <p:pic>
        <p:nvPicPr>
          <p:cNvPr id="2050" name="Picture 2"/>
          <p:cNvPicPr>
            <a:picLocks noChangeAspect="1" noChangeArrowheads="1"/>
          </p:cNvPicPr>
          <p:nvPr/>
        </p:nvPicPr>
        <p:blipFill>
          <a:blip r:embed="rId2" cstate="print"/>
          <a:srcRect/>
          <a:stretch>
            <a:fillRect/>
          </a:stretch>
        </p:blipFill>
        <p:spPr bwMode="auto">
          <a:xfrm>
            <a:off x="4724400" y="990600"/>
            <a:ext cx="4114800" cy="14287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609600"/>
            <a:ext cx="8229600" cy="5943600"/>
          </a:xfrm>
        </p:spPr>
        <p:txBody>
          <a:bodyPr>
            <a:noAutofit/>
          </a:bodyPr>
          <a:lstStyle/>
          <a:p>
            <a:pPr marL="514350" lvl="0" indent="-514350">
              <a:lnSpc>
                <a:spcPct val="120000"/>
              </a:lnSpc>
              <a:buNone/>
            </a:pPr>
            <a:r>
              <a:rPr lang="en-IN" sz="2200" dirty="0" smtClean="0">
                <a:latin typeface="Calibri" pitchFamily="34" charset="0"/>
                <a:cs typeface="Calibri" pitchFamily="34" charset="0"/>
              </a:rPr>
              <a:t>         The following documents must be checked and/or issued by the Health Officer on visiting every vessel that is granted radio free </a:t>
            </a:r>
            <a:r>
              <a:rPr lang="en-IN" sz="2200" dirty="0" err="1" smtClean="0">
                <a:latin typeface="Calibri" pitchFamily="34" charset="0"/>
                <a:cs typeface="Calibri" pitchFamily="34" charset="0"/>
              </a:rPr>
              <a:t>pratique</a:t>
            </a:r>
            <a:r>
              <a:rPr lang="en-IN" sz="2200" dirty="0" smtClean="0">
                <a:latin typeface="Calibri" pitchFamily="34" charset="0"/>
                <a:cs typeface="Calibri" pitchFamily="34" charset="0"/>
              </a:rPr>
              <a:t>.</a:t>
            </a:r>
          </a:p>
          <a:p>
            <a:pPr marL="514350" lvl="0" indent="-514350">
              <a:lnSpc>
                <a:spcPct val="120000"/>
              </a:lnSpc>
              <a:buFont typeface="+mj-lt"/>
              <a:buAutoNum type="arabicPeriod"/>
            </a:pPr>
            <a:r>
              <a:rPr lang="en-IN" sz="2200" i="1" dirty="0" smtClean="0">
                <a:latin typeface="Calibri" pitchFamily="34" charset="0"/>
                <a:cs typeface="Calibri" pitchFamily="34" charset="0"/>
              </a:rPr>
              <a:t>Maritime declaration of health </a:t>
            </a:r>
            <a:r>
              <a:rPr lang="en-IN" sz="2200" dirty="0" smtClean="0">
                <a:latin typeface="Calibri" pitchFamily="34" charset="0"/>
                <a:cs typeface="Calibri" pitchFamily="34" charset="0"/>
              </a:rPr>
              <a:t>according to IHR if the last port of call  is a foreign port.                  </a:t>
            </a:r>
          </a:p>
          <a:p>
            <a:pPr marL="514350" lvl="0" indent="-514350">
              <a:lnSpc>
                <a:spcPct val="120000"/>
              </a:lnSpc>
              <a:buFont typeface="+mj-lt"/>
              <a:buAutoNum type="arabicPeriod"/>
            </a:pPr>
            <a:r>
              <a:rPr lang="en-IN" sz="2200" dirty="0" smtClean="0">
                <a:latin typeface="Calibri" pitchFamily="34" charset="0"/>
                <a:cs typeface="Calibri" pitchFamily="34" charset="0"/>
              </a:rPr>
              <a:t> Crew list.</a:t>
            </a:r>
          </a:p>
          <a:p>
            <a:pPr marL="514350" lvl="0" indent="-514350">
              <a:lnSpc>
                <a:spcPct val="120000"/>
              </a:lnSpc>
              <a:buFont typeface="+mj-lt"/>
              <a:buAutoNum type="arabicPeriod"/>
            </a:pPr>
            <a:r>
              <a:rPr lang="en-IN" sz="2200" dirty="0" smtClean="0">
                <a:latin typeface="Calibri" pitchFamily="34" charset="0"/>
                <a:cs typeface="Calibri" pitchFamily="34" charset="0"/>
              </a:rPr>
              <a:t>Yellow Fever Vaccination certificates of the crewmembers wherever  necessary. </a:t>
            </a:r>
          </a:p>
          <a:p>
            <a:pPr marL="514350" lvl="0" indent="-514350">
              <a:lnSpc>
                <a:spcPct val="120000"/>
              </a:lnSpc>
              <a:buFont typeface="+mj-lt"/>
              <a:buAutoNum type="arabicPeriod"/>
            </a:pPr>
            <a:r>
              <a:rPr lang="en-IN" sz="2200" dirty="0" smtClean="0">
                <a:latin typeface="Calibri" pitchFamily="34" charset="0"/>
                <a:cs typeface="Calibri" pitchFamily="34" charset="0"/>
              </a:rPr>
              <a:t> </a:t>
            </a:r>
            <a:r>
              <a:rPr lang="en-IN" sz="2200" dirty="0" err="1" smtClean="0">
                <a:latin typeface="Calibri" pitchFamily="34" charset="0"/>
                <a:cs typeface="Calibri" pitchFamily="34" charset="0"/>
              </a:rPr>
              <a:t>Deratting</a:t>
            </a:r>
            <a:r>
              <a:rPr lang="en-IN" sz="2200" dirty="0" smtClean="0">
                <a:latin typeface="Calibri" pitchFamily="34" charset="0"/>
                <a:cs typeface="Calibri" pitchFamily="34" charset="0"/>
              </a:rPr>
              <a:t> or </a:t>
            </a:r>
            <a:r>
              <a:rPr lang="en-IN" sz="2200" dirty="0" err="1" smtClean="0">
                <a:latin typeface="Calibri" pitchFamily="34" charset="0"/>
                <a:cs typeface="Calibri" pitchFamily="34" charset="0"/>
              </a:rPr>
              <a:t>Deratting</a:t>
            </a:r>
            <a:r>
              <a:rPr lang="en-IN" sz="2200" dirty="0" smtClean="0">
                <a:latin typeface="Calibri" pitchFamily="34" charset="0"/>
                <a:cs typeface="Calibri" pitchFamily="34" charset="0"/>
              </a:rPr>
              <a:t> exemption certificate.</a:t>
            </a:r>
          </a:p>
          <a:p>
            <a:pPr marL="514350" lvl="0" indent="-514350">
              <a:lnSpc>
                <a:spcPct val="120000"/>
              </a:lnSpc>
              <a:buFont typeface="+mj-lt"/>
              <a:buAutoNum type="arabicPeriod"/>
            </a:pPr>
            <a:r>
              <a:rPr lang="en-IN" sz="2200" dirty="0" smtClean="0">
                <a:latin typeface="Calibri" pitchFamily="34" charset="0"/>
                <a:cs typeface="Calibri" pitchFamily="34" charset="0"/>
              </a:rPr>
              <a:t>Medicine chest certificate. </a:t>
            </a:r>
          </a:p>
          <a:p>
            <a:pPr marL="514350" lvl="0" indent="-514350">
              <a:lnSpc>
                <a:spcPct val="120000"/>
              </a:lnSpc>
              <a:buFont typeface="+mj-lt"/>
              <a:buAutoNum type="arabicPeriod"/>
            </a:pPr>
            <a:r>
              <a:rPr lang="en-IN" sz="2200" dirty="0" smtClean="0">
                <a:latin typeface="Calibri" pitchFamily="34" charset="0"/>
                <a:cs typeface="Calibri" pitchFamily="34" charset="0"/>
              </a:rPr>
              <a:t>Certificate of health and sanitary inspection. </a:t>
            </a:r>
          </a:p>
          <a:p>
            <a:pPr marL="514350" lvl="0" indent="-514350">
              <a:lnSpc>
                <a:spcPct val="120000"/>
              </a:lnSpc>
              <a:buFont typeface="+mj-lt"/>
              <a:buAutoNum type="arabicPeriod"/>
            </a:pPr>
            <a:r>
              <a:rPr lang="en-IN" sz="2200" dirty="0" smtClean="0">
                <a:latin typeface="Calibri" pitchFamily="34" charset="0"/>
                <a:cs typeface="Calibri" pitchFamily="34" charset="0"/>
              </a:rPr>
              <a:t> Certificate showing date and time of granting of radio </a:t>
            </a:r>
            <a:r>
              <a:rPr lang="en-IN" sz="2200" dirty="0" err="1" smtClean="0">
                <a:latin typeface="Calibri" pitchFamily="34" charset="0"/>
                <a:cs typeface="Calibri" pitchFamily="34" charset="0"/>
              </a:rPr>
              <a:t>pratique</a:t>
            </a:r>
            <a:r>
              <a:rPr lang="en-IN" sz="2200" dirty="0" smtClean="0">
                <a:latin typeface="Calibri" pitchFamily="34" charset="0"/>
                <a:cs typeface="Calibri" pitchFamily="34" charset="0"/>
              </a:rPr>
              <a:t>.</a:t>
            </a:r>
            <a:br>
              <a:rPr lang="en-IN" sz="2200" dirty="0" smtClean="0">
                <a:latin typeface="Calibri" pitchFamily="34" charset="0"/>
                <a:cs typeface="Calibri" pitchFamily="34" charset="0"/>
              </a:rPr>
            </a:br>
            <a:r>
              <a:rPr lang="en-IN" sz="2200" dirty="0" smtClean="0">
                <a:latin typeface="Calibri" pitchFamily="34" charset="0"/>
                <a:cs typeface="Calibri" pitchFamily="34" charset="0"/>
              </a:rPr>
              <a:t/>
            </a:r>
            <a:br>
              <a:rPr lang="en-IN" sz="2200" dirty="0" smtClean="0">
                <a:latin typeface="Calibri" pitchFamily="34" charset="0"/>
                <a:cs typeface="Calibri" pitchFamily="34" charset="0"/>
              </a:rPr>
            </a:br>
            <a:r>
              <a:rPr lang="en-IN" sz="2200" dirty="0" smtClean="0">
                <a:latin typeface="Calibri" pitchFamily="34" charset="0"/>
                <a:cs typeface="Calibri" pitchFamily="34" charset="0"/>
              </a:rPr>
              <a:t/>
            </a:r>
            <a:br>
              <a:rPr lang="en-IN" sz="2200" dirty="0" smtClean="0">
                <a:latin typeface="Calibri" pitchFamily="34" charset="0"/>
                <a:cs typeface="Calibri" pitchFamily="34" charset="0"/>
              </a:rPr>
            </a:br>
            <a:r>
              <a:rPr lang="en-IN" sz="2200" dirty="0" smtClean="0">
                <a:latin typeface="Calibri" pitchFamily="34" charset="0"/>
                <a:cs typeface="Calibri" pitchFamily="34" charset="0"/>
              </a:rPr>
              <a:t>                      </a:t>
            </a:r>
            <a:endParaRPr lang="en-IN" sz="2200"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334962"/>
          </a:xfrm>
        </p:spPr>
        <p:txBody>
          <a:bodyPr>
            <a:normAutofit fontScale="90000"/>
          </a:bodyPr>
          <a:lstStyle/>
          <a:p>
            <a:endParaRPr lang="en-IN" dirty="0"/>
          </a:p>
        </p:txBody>
      </p:sp>
      <p:sp>
        <p:nvSpPr>
          <p:cNvPr id="3" name="Content Placeholder 2"/>
          <p:cNvSpPr>
            <a:spLocks noGrp="1"/>
          </p:cNvSpPr>
          <p:nvPr>
            <p:ph sz="quarter" idx="1"/>
          </p:nvPr>
        </p:nvSpPr>
        <p:spPr>
          <a:xfrm>
            <a:off x="457200" y="533400"/>
            <a:ext cx="6781800" cy="5592763"/>
          </a:xfrm>
        </p:spPr>
        <p:txBody>
          <a:bodyPr>
            <a:normAutofit fontScale="47500" lnSpcReduction="20000"/>
          </a:bodyPr>
          <a:lstStyle/>
          <a:p>
            <a:pPr lvl="0"/>
            <a:endParaRPr lang="en-IN" dirty="0" smtClean="0"/>
          </a:p>
          <a:p>
            <a:pPr lvl="0">
              <a:buNone/>
            </a:pPr>
            <a:r>
              <a:rPr lang="en-US" sz="5100" dirty="0" smtClean="0">
                <a:solidFill>
                  <a:schemeClr val="accent2">
                    <a:lumMod val="75000"/>
                  </a:schemeClr>
                </a:solidFill>
                <a:latin typeface="AR CENA" pitchFamily="2" charset="0"/>
              </a:rPr>
              <a:t>HEALTH MEASURES AT PORT ON DEPARTURE:</a:t>
            </a:r>
          </a:p>
          <a:p>
            <a:pPr lvl="0">
              <a:buNone/>
            </a:pPr>
            <a:endParaRPr lang="en-IN" dirty="0" smtClean="0">
              <a:solidFill>
                <a:schemeClr val="accent2">
                  <a:lumMod val="75000"/>
                </a:schemeClr>
              </a:solidFill>
              <a:latin typeface="AR CENA" pitchFamily="2" charset="0"/>
            </a:endParaRPr>
          </a:p>
          <a:p>
            <a:pPr lvl="0"/>
            <a:r>
              <a:rPr lang="en-IN" sz="4200" dirty="0" smtClean="0">
                <a:latin typeface="Calibri" pitchFamily="34" charset="0"/>
                <a:cs typeface="Calibri" pitchFamily="34" charset="0"/>
              </a:rPr>
              <a:t>The health authority of the port (the frontier port) shall take all practicable measures:</a:t>
            </a:r>
          </a:p>
          <a:p>
            <a:pPr lvl="1"/>
            <a:r>
              <a:rPr lang="en-IN" sz="4200" dirty="0" smtClean="0">
                <a:latin typeface="Calibri" pitchFamily="34" charset="0"/>
                <a:cs typeface="Calibri" pitchFamily="34" charset="0"/>
              </a:rPr>
              <a:t> To prevent the departure of an infected person or suspect</a:t>
            </a:r>
          </a:p>
          <a:p>
            <a:pPr lvl="1"/>
            <a:r>
              <a:rPr lang="en-IN" sz="4200" dirty="0" smtClean="0">
                <a:latin typeface="Calibri" pitchFamily="34" charset="0"/>
                <a:cs typeface="Calibri" pitchFamily="34" charset="0"/>
              </a:rPr>
              <a:t> To prevent introduction of possible agent of infection or vectors</a:t>
            </a:r>
            <a:br>
              <a:rPr lang="en-IN" sz="4200" dirty="0" smtClean="0">
                <a:latin typeface="Calibri" pitchFamily="34" charset="0"/>
                <a:cs typeface="Calibri" pitchFamily="34" charset="0"/>
              </a:rPr>
            </a:br>
            <a:r>
              <a:rPr lang="en-IN" sz="4200" dirty="0" smtClean="0">
                <a:latin typeface="Calibri" pitchFamily="34" charset="0"/>
                <a:cs typeface="Calibri" pitchFamily="34" charset="0"/>
              </a:rPr>
              <a:t/>
            </a:r>
            <a:br>
              <a:rPr lang="en-IN" sz="4200" dirty="0" smtClean="0">
                <a:latin typeface="Calibri" pitchFamily="34" charset="0"/>
                <a:cs typeface="Calibri" pitchFamily="34" charset="0"/>
              </a:rPr>
            </a:br>
            <a:endParaRPr lang="en-IN" sz="4200" dirty="0" smtClean="0">
              <a:latin typeface="Calibri" pitchFamily="34" charset="0"/>
              <a:cs typeface="Calibri" pitchFamily="34" charset="0"/>
            </a:endParaRPr>
          </a:p>
          <a:p>
            <a:pPr lvl="0"/>
            <a:r>
              <a:rPr lang="en-IN" sz="4200" dirty="0" smtClean="0">
                <a:latin typeface="Calibri" pitchFamily="34" charset="0"/>
                <a:cs typeface="Calibri" pitchFamily="34" charset="0"/>
              </a:rPr>
              <a:t>If the area is declared as infected the crew of the ship requires a valid certificate to that effect.</a:t>
            </a:r>
          </a:p>
          <a:p>
            <a:pPr lvl="0">
              <a:buNone/>
            </a:pPr>
            <a:endParaRPr lang="en-IN" sz="4200" dirty="0" smtClean="0">
              <a:latin typeface="Calibri" pitchFamily="34" charset="0"/>
              <a:cs typeface="Calibri" pitchFamily="34" charset="0"/>
            </a:endParaRPr>
          </a:p>
          <a:p>
            <a:pPr lvl="0"/>
            <a:r>
              <a:rPr lang="en-IN" sz="4200" dirty="0" smtClean="0">
                <a:latin typeface="Calibri" pitchFamily="34" charset="0"/>
                <a:cs typeface="Calibri" pitchFamily="34" charset="0"/>
              </a:rPr>
              <a:t>The health authority, if considers necessary, may examine any person before his departure on an  international voyage.</a:t>
            </a:r>
          </a:p>
          <a:p>
            <a:pPr lvl="0">
              <a:buNone/>
            </a:pPr>
            <a:endParaRPr lang="en-IN" sz="4200" dirty="0" smtClean="0">
              <a:latin typeface="Calibri" pitchFamily="34" charset="0"/>
              <a:cs typeface="Calibri" pitchFamily="34" charset="0"/>
            </a:endParaRPr>
          </a:p>
          <a:p>
            <a:pPr lvl="0"/>
            <a:r>
              <a:rPr lang="en-IN" sz="4200" dirty="0" smtClean="0">
                <a:latin typeface="Calibri" pitchFamily="34" charset="0"/>
                <a:cs typeface="Calibri" pitchFamily="34" charset="0"/>
              </a:rPr>
              <a:t>A crew on an international voyage if on arrival is placed under surveillance; he may be allowed to  continue on the voyage. However, the health authority must be notified of the place to which he is proceeding</a:t>
            </a:r>
            <a:r>
              <a:rPr lang="en-IN" dirty="0" smtClean="0"/>
              <a:t>.</a:t>
            </a:r>
            <a:endParaRPr lang="en-IN" dirty="0"/>
          </a:p>
        </p:txBody>
      </p:sp>
      <p:pic>
        <p:nvPicPr>
          <p:cNvPr id="4" name="Picture 4" descr="cargo ship in dock"/>
          <p:cNvPicPr>
            <a:picLocks noChangeAspect="1" noChangeArrowheads="1"/>
          </p:cNvPicPr>
          <p:nvPr/>
        </p:nvPicPr>
        <p:blipFill>
          <a:blip r:embed="rId2" cstate="print"/>
          <a:srcRect/>
          <a:stretch>
            <a:fillRect/>
          </a:stretch>
        </p:blipFill>
        <p:spPr bwMode="auto">
          <a:xfrm>
            <a:off x="7239000" y="685800"/>
            <a:ext cx="1676400" cy="5715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52400"/>
            <a:ext cx="7772400" cy="762000"/>
          </a:xfrm>
        </p:spPr>
        <p:txBody>
          <a:bodyPr>
            <a:normAutofit fontScale="90000"/>
          </a:bodyPr>
          <a:lstStyle/>
          <a:p>
            <a:r>
              <a:rPr lang="en-US" dirty="0" smtClean="0">
                <a:latin typeface="AR CENA" pitchFamily="2" charset="0"/>
              </a:rPr>
              <a:t>SCREENING OF PERSONS AT ENTRY AND EXIT </a:t>
            </a:r>
            <a:endParaRPr lang="en-IN" dirty="0">
              <a:latin typeface="AR CENA" pitchFamily="2" charset="0"/>
            </a:endParaRPr>
          </a:p>
        </p:txBody>
      </p:sp>
      <p:sp>
        <p:nvSpPr>
          <p:cNvPr id="3" name="Content Placeholder 2"/>
          <p:cNvSpPr>
            <a:spLocks noGrp="1"/>
          </p:cNvSpPr>
          <p:nvPr>
            <p:ph sz="quarter" idx="1"/>
          </p:nvPr>
        </p:nvSpPr>
        <p:spPr>
          <a:xfrm>
            <a:off x="533400" y="1143000"/>
            <a:ext cx="5486400" cy="5105400"/>
          </a:xfrm>
        </p:spPr>
        <p:txBody>
          <a:bodyPr>
            <a:noAutofit/>
          </a:bodyPr>
          <a:lstStyle/>
          <a:p>
            <a:r>
              <a:rPr lang="en-IN" sz="2200" dirty="0" smtClean="0">
                <a:latin typeface="Calibri" pitchFamily="34" charset="0"/>
                <a:cs typeface="Calibri" pitchFamily="34" charset="0"/>
              </a:rPr>
              <a:t> No specific health measures are advised</a:t>
            </a:r>
          </a:p>
          <a:p>
            <a:pPr>
              <a:buNone/>
            </a:pPr>
            <a:endParaRPr lang="en-IN" sz="2200" dirty="0" smtClean="0">
              <a:latin typeface="Calibri" pitchFamily="34" charset="0"/>
              <a:cs typeface="Calibri" pitchFamily="34" charset="0"/>
            </a:endParaRPr>
          </a:p>
          <a:p>
            <a:r>
              <a:rPr lang="en-IN" sz="2200" dirty="0" smtClean="0">
                <a:latin typeface="Calibri" pitchFamily="34" charset="0"/>
                <a:cs typeface="Calibri" pitchFamily="34" charset="0"/>
              </a:rPr>
              <a:t> Review travel history in affected areas</a:t>
            </a:r>
          </a:p>
          <a:p>
            <a:pPr>
              <a:buNone/>
            </a:pPr>
            <a:endParaRPr lang="en-IN" sz="2200" dirty="0" smtClean="0">
              <a:latin typeface="Calibri" pitchFamily="34" charset="0"/>
              <a:cs typeface="Calibri" pitchFamily="34" charset="0"/>
            </a:endParaRPr>
          </a:p>
          <a:p>
            <a:r>
              <a:rPr lang="en-IN" sz="2200" dirty="0" smtClean="0">
                <a:latin typeface="Calibri" pitchFamily="34" charset="0"/>
                <a:cs typeface="Calibri" pitchFamily="34" charset="0"/>
              </a:rPr>
              <a:t> Review proof of medical examination and any laboratory analysis</a:t>
            </a:r>
          </a:p>
          <a:p>
            <a:r>
              <a:rPr lang="en-IN" sz="2200" dirty="0" smtClean="0">
                <a:latin typeface="Calibri" pitchFamily="34" charset="0"/>
                <a:cs typeface="Calibri" pitchFamily="34" charset="0"/>
              </a:rPr>
              <a:t> Require medical examinations</a:t>
            </a:r>
          </a:p>
          <a:p>
            <a:r>
              <a:rPr lang="en-IN" sz="2200" dirty="0" smtClean="0">
                <a:latin typeface="Calibri" pitchFamily="34" charset="0"/>
                <a:cs typeface="Calibri" pitchFamily="34" charset="0"/>
              </a:rPr>
              <a:t> Review proof of vaccination or other prophylaxis</a:t>
            </a:r>
          </a:p>
          <a:p>
            <a:r>
              <a:rPr lang="en-IN" sz="2200" dirty="0" smtClean="0">
                <a:latin typeface="Calibri" pitchFamily="34" charset="0"/>
                <a:cs typeface="Calibri" pitchFamily="34" charset="0"/>
              </a:rPr>
              <a:t> Require vaccination or other prophylaxis</a:t>
            </a:r>
          </a:p>
          <a:p>
            <a:r>
              <a:rPr lang="en-IN" sz="2200" dirty="0" smtClean="0">
                <a:latin typeface="Calibri" pitchFamily="34" charset="0"/>
                <a:cs typeface="Calibri" pitchFamily="34" charset="0"/>
              </a:rPr>
              <a:t> Place suspect persons under public health observation</a:t>
            </a:r>
          </a:p>
          <a:p>
            <a:pPr>
              <a:buNone/>
            </a:pPr>
            <a:endParaRPr lang="en-IN" sz="2200" dirty="0">
              <a:latin typeface="Calibri" pitchFamily="34" charset="0"/>
              <a:cs typeface="Calibri" pitchFamily="34" charset="0"/>
            </a:endParaRPr>
          </a:p>
        </p:txBody>
      </p:sp>
      <p:pic>
        <p:nvPicPr>
          <p:cNvPr id="4" name="Picture 6" descr="syring in arm"/>
          <p:cNvPicPr>
            <a:picLocks noChangeAspect="1" noChangeArrowheads="1"/>
          </p:cNvPicPr>
          <p:nvPr/>
        </p:nvPicPr>
        <p:blipFill>
          <a:blip r:embed="rId2" cstate="print"/>
          <a:srcRect/>
          <a:stretch>
            <a:fillRect/>
          </a:stretch>
        </p:blipFill>
        <p:spPr bwMode="auto">
          <a:xfrm>
            <a:off x="6324600" y="990600"/>
            <a:ext cx="2287588" cy="1365250"/>
          </a:xfrm>
          <a:prstGeom prst="rect">
            <a:avLst/>
          </a:prstGeom>
          <a:noFill/>
          <a:ln w="9525">
            <a:noFill/>
            <a:miter lim="800000"/>
            <a:headEnd/>
            <a:tailEnd/>
          </a:ln>
        </p:spPr>
      </p:pic>
      <p:pic>
        <p:nvPicPr>
          <p:cNvPr id="5" name="Picture 5" descr="GP exam"/>
          <p:cNvPicPr>
            <a:picLocks noChangeAspect="1" noChangeArrowheads="1"/>
          </p:cNvPicPr>
          <p:nvPr/>
        </p:nvPicPr>
        <p:blipFill>
          <a:blip r:embed="rId3" cstate="print"/>
          <a:srcRect/>
          <a:stretch>
            <a:fillRect/>
          </a:stretch>
        </p:blipFill>
        <p:spPr bwMode="auto">
          <a:xfrm>
            <a:off x="6172200" y="2438401"/>
            <a:ext cx="2563813" cy="2209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914400" y="685800"/>
            <a:ext cx="7772400" cy="4800600"/>
          </a:xfrm>
        </p:spPr>
        <p:txBody>
          <a:bodyPr>
            <a:noAutofit/>
          </a:bodyPr>
          <a:lstStyle/>
          <a:p>
            <a:endParaRPr lang="en-IN" sz="2200" dirty="0" smtClean="0">
              <a:latin typeface="Calibri" pitchFamily="34" charset="0"/>
              <a:cs typeface="Calibri" pitchFamily="34" charset="0"/>
            </a:endParaRPr>
          </a:p>
          <a:p>
            <a:r>
              <a:rPr lang="en-IN" sz="2200" dirty="0" smtClean="0">
                <a:latin typeface="Calibri" pitchFamily="34" charset="0"/>
                <a:cs typeface="Calibri" pitchFamily="34" charset="0"/>
              </a:rPr>
              <a:t> Implement quarantine or other health measures for suspect persons</a:t>
            </a:r>
          </a:p>
          <a:p>
            <a:r>
              <a:rPr lang="en-IN" sz="2200" dirty="0" smtClean="0">
                <a:latin typeface="Calibri" pitchFamily="34" charset="0"/>
                <a:cs typeface="Calibri" pitchFamily="34" charset="0"/>
              </a:rPr>
              <a:t>Implement isolation and treatment where necessary of affected persons</a:t>
            </a:r>
          </a:p>
          <a:p>
            <a:r>
              <a:rPr lang="en-IN" sz="2200" dirty="0" smtClean="0">
                <a:latin typeface="Calibri" pitchFamily="34" charset="0"/>
                <a:cs typeface="Calibri" pitchFamily="34" charset="0"/>
              </a:rPr>
              <a:t>Implement tracing of contacts of suspect or affected persons</a:t>
            </a:r>
          </a:p>
          <a:p>
            <a:pPr>
              <a:buNone/>
            </a:pPr>
            <a:endParaRPr lang="en-IN" sz="2200" dirty="0" smtClean="0">
              <a:latin typeface="Calibri" pitchFamily="34" charset="0"/>
              <a:cs typeface="Calibri" pitchFamily="34" charset="0"/>
            </a:endParaRPr>
          </a:p>
          <a:p>
            <a:r>
              <a:rPr lang="en-IN" sz="2200" dirty="0" smtClean="0">
                <a:latin typeface="Calibri" pitchFamily="34" charset="0"/>
                <a:cs typeface="Calibri" pitchFamily="34" charset="0"/>
              </a:rPr>
              <a:t>Refuse entry of suspect and affected persons</a:t>
            </a:r>
          </a:p>
          <a:p>
            <a:pPr>
              <a:buNone/>
            </a:pPr>
            <a:endParaRPr lang="en-IN" sz="2200" dirty="0" smtClean="0">
              <a:latin typeface="Calibri" pitchFamily="34" charset="0"/>
              <a:cs typeface="Calibri" pitchFamily="34" charset="0"/>
            </a:endParaRPr>
          </a:p>
          <a:p>
            <a:r>
              <a:rPr lang="en-IN" sz="2200" dirty="0" smtClean="0">
                <a:latin typeface="Calibri" pitchFamily="34" charset="0"/>
                <a:cs typeface="Calibri" pitchFamily="34" charset="0"/>
              </a:rPr>
              <a:t> Refuse entry of unaffected persons to affected areas</a:t>
            </a:r>
          </a:p>
          <a:p>
            <a:endParaRPr lang="en-IN" sz="2200" dirty="0" smtClean="0">
              <a:latin typeface="Calibri" pitchFamily="34" charset="0"/>
              <a:cs typeface="Calibri" pitchFamily="34" charset="0"/>
            </a:endParaRPr>
          </a:p>
          <a:p>
            <a:r>
              <a:rPr lang="en-IN" sz="2200" dirty="0" smtClean="0">
                <a:latin typeface="Calibri" pitchFamily="34" charset="0"/>
                <a:cs typeface="Calibri" pitchFamily="34" charset="0"/>
              </a:rPr>
              <a:t> Implement exit screening and/or restrictions on persons from affected areas</a:t>
            </a:r>
            <a:endParaRPr lang="en-IN" sz="2200"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a:bodyPr>
          <a:lstStyle/>
          <a:p>
            <a:r>
              <a:rPr lang="en-US" sz="3200" dirty="0" smtClean="0">
                <a:latin typeface="AR CENA" pitchFamily="2" charset="0"/>
              </a:rPr>
              <a:t>DISEASES REPORTABLE UNDER IHR 2005</a:t>
            </a:r>
            <a:endParaRPr lang="en-IN" sz="3200" dirty="0">
              <a:latin typeface="AR CENA" pitchFamily="2" charset="0"/>
            </a:endParaRPr>
          </a:p>
        </p:txBody>
      </p:sp>
      <p:sp>
        <p:nvSpPr>
          <p:cNvPr id="3" name="Content Placeholder 2"/>
          <p:cNvSpPr>
            <a:spLocks noGrp="1"/>
          </p:cNvSpPr>
          <p:nvPr>
            <p:ph sz="quarter" idx="1"/>
          </p:nvPr>
        </p:nvSpPr>
        <p:spPr>
          <a:xfrm>
            <a:off x="457200" y="1066800"/>
            <a:ext cx="8229600" cy="5059363"/>
          </a:xfrm>
        </p:spPr>
        <p:txBody>
          <a:bodyPr>
            <a:normAutofit/>
          </a:bodyPr>
          <a:lstStyle/>
          <a:p>
            <a:r>
              <a:rPr lang="en-IN" sz="2200" dirty="0" smtClean="0">
                <a:latin typeface="Calibri" pitchFamily="34" charset="0"/>
                <a:cs typeface="Calibri" pitchFamily="34" charset="0"/>
              </a:rPr>
              <a:t>New diseases are emerging at the historically unprecedented rate of one per year. </a:t>
            </a:r>
          </a:p>
          <a:p>
            <a:r>
              <a:rPr lang="en-IN" sz="2200" dirty="0" smtClean="0">
                <a:latin typeface="Calibri" pitchFamily="34" charset="0"/>
                <a:cs typeface="Calibri" pitchFamily="34" charset="0"/>
              </a:rPr>
              <a:t>The infectious diseases reportable under the IHR (2005) include:</a:t>
            </a:r>
          </a:p>
        </p:txBody>
      </p:sp>
      <p:sp>
        <p:nvSpPr>
          <p:cNvPr id="4" name="Rounded Rectangle 3"/>
          <p:cNvSpPr/>
          <p:nvPr/>
        </p:nvSpPr>
        <p:spPr>
          <a:xfrm>
            <a:off x="685800" y="2971800"/>
            <a:ext cx="2438400" cy="2895600"/>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b="1" dirty="0" smtClean="0"/>
              <a:t>UNUSUAL DISEASES</a:t>
            </a:r>
          </a:p>
          <a:p>
            <a:pPr>
              <a:buFont typeface="Wingdings" pitchFamily="2" charset="2"/>
              <a:buChar char="Ø"/>
            </a:pPr>
            <a:r>
              <a:rPr lang="en-US" dirty="0" smtClean="0"/>
              <a:t>Smallpox</a:t>
            </a:r>
          </a:p>
          <a:p>
            <a:pPr>
              <a:buFont typeface="Wingdings" pitchFamily="2" charset="2"/>
              <a:buChar char="Ø"/>
            </a:pPr>
            <a:r>
              <a:rPr lang="en-US" dirty="0" smtClean="0"/>
              <a:t>Human </a:t>
            </a:r>
            <a:r>
              <a:rPr lang="en-US" dirty="0" err="1" smtClean="0"/>
              <a:t>influenzae</a:t>
            </a:r>
            <a:r>
              <a:rPr lang="en-US" dirty="0" smtClean="0"/>
              <a:t> (new subtype)</a:t>
            </a:r>
          </a:p>
          <a:p>
            <a:pPr>
              <a:buFont typeface="Wingdings" pitchFamily="2" charset="2"/>
              <a:buChar char="Ø"/>
            </a:pPr>
            <a:r>
              <a:rPr lang="en-US" dirty="0" smtClean="0"/>
              <a:t>Wild poliovirus</a:t>
            </a:r>
          </a:p>
          <a:p>
            <a:pPr>
              <a:buFont typeface="Wingdings" pitchFamily="2" charset="2"/>
              <a:buChar char="Ø"/>
            </a:pPr>
            <a:r>
              <a:rPr lang="en-US" dirty="0" smtClean="0"/>
              <a:t>Severe acute respiratory syndrome</a:t>
            </a:r>
            <a:endParaRPr lang="en-IN" dirty="0"/>
          </a:p>
        </p:txBody>
      </p:sp>
      <p:sp>
        <p:nvSpPr>
          <p:cNvPr id="5" name="Rounded Rectangle 4"/>
          <p:cNvSpPr/>
          <p:nvPr/>
        </p:nvSpPr>
        <p:spPr>
          <a:xfrm>
            <a:off x="3429000" y="2895600"/>
            <a:ext cx="2667000" cy="3048000"/>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US" b="1" dirty="0" smtClean="0"/>
              <a:t>KNOWN EPIDEMIC PRONE DISEASES</a:t>
            </a:r>
          </a:p>
          <a:p>
            <a:pPr>
              <a:buFont typeface="Wingdings" pitchFamily="2" charset="2"/>
              <a:buChar char="Ø"/>
            </a:pPr>
            <a:r>
              <a:rPr lang="en-US" dirty="0" smtClean="0"/>
              <a:t>Cholera</a:t>
            </a:r>
          </a:p>
          <a:p>
            <a:pPr>
              <a:buFont typeface="Wingdings" pitchFamily="2" charset="2"/>
              <a:buChar char="Ø"/>
            </a:pPr>
            <a:r>
              <a:rPr lang="en-US" dirty="0" smtClean="0"/>
              <a:t>Pneumonic plague</a:t>
            </a:r>
          </a:p>
          <a:p>
            <a:pPr>
              <a:buFont typeface="Wingdings" pitchFamily="2" charset="2"/>
              <a:buChar char="Ø"/>
            </a:pPr>
            <a:r>
              <a:rPr lang="en-US" dirty="0" smtClean="0"/>
              <a:t>Viral </a:t>
            </a:r>
            <a:r>
              <a:rPr lang="en-US" dirty="0" err="1" smtClean="0"/>
              <a:t>haemorrhagic</a:t>
            </a:r>
            <a:r>
              <a:rPr lang="en-US" dirty="0" smtClean="0"/>
              <a:t> fevers</a:t>
            </a:r>
          </a:p>
          <a:p>
            <a:pPr>
              <a:buFont typeface="Wingdings" pitchFamily="2" charset="2"/>
              <a:buChar char="Ø"/>
            </a:pPr>
            <a:r>
              <a:rPr lang="en-US" dirty="0" smtClean="0"/>
              <a:t>Yellow fever</a:t>
            </a:r>
          </a:p>
          <a:p>
            <a:pPr>
              <a:buFont typeface="Wingdings" pitchFamily="2" charset="2"/>
              <a:buChar char="Ø"/>
            </a:pPr>
            <a:r>
              <a:rPr lang="en-US" dirty="0" smtClean="0"/>
              <a:t>West </a:t>
            </a:r>
            <a:r>
              <a:rPr lang="en-US" dirty="0" err="1" smtClean="0"/>
              <a:t>nile</a:t>
            </a:r>
            <a:r>
              <a:rPr lang="en-US" dirty="0" smtClean="0"/>
              <a:t> fever</a:t>
            </a:r>
          </a:p>
        </p:txBody>
      </p:sp>
      <p:sp>
        <p:nvSpPr>
          <p:cNvPr id="6" name="Rounded Rectangle 5"/>
          <p:cNvSpPr/>
          <p:nvPr/>
        </p:nvSpPr>
        <p:spPr>
          <a:xfrm>
            <a:off x="6553200" y="2971800"/>
            <a:ext cx="2057400" cy="2209800"/>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US" b="1" dirty="0" smtClean="0"/>
              <a:t>OTHER LOCALLY OR REGIONALLY IMPORTANT DISEASES</a:t>
            </a:r>
          </a:p>
          <a:p>
            <a:pPr>
              <a:buFont typeface="Wingdings" pitchFamily="2" charset="2"/>
              <a:buChar char="Ø"/>
            </a:pPr>
            <a:r>
              <a:rPr lang="en-US" dirty="0" smtClean="0"/>
              <a:t>Dengue fever</a:t>
            </a:r>
          </a:p>
          <a:p>
            <a:endParaRPr lang="en-IN" dirty="0" smtClean="0"/>
          </a:p>
          <a:p>
            <a:pPr>
              <a:buFont typeface="Wingdings" pitchFamily="2" charset="2"/>
              <a:buChar char="Ø"/>
            </a:pPr>
            <a:endParaRPr lang="en-IN"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ppt_x"/>
                                          </p:val>
                                        </p:tav>
                                        <p:tav tm="100000">
                                          <p:val>
                                            <p:strVal val="#ppt_x"/>
                                          </p:val>
                                        </p:tav>
                                      </p:tavLst>
                                    </p:anim>
                                    <p:anim calcmode="lin" valueType="num">
                                      <p:cBhvr additive="base">
                                        <p:cTn id="1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a:bodyPr>
          <a:lstStyle/>
          <a:p>
            <a:r>
              <a:rPr lang="en-US" sz="2800" dirty="0" smtClean="0">
                <a:latin typeface="AR CENA" pitchFamily="2" charset="0"/>
              </a:rPr>
              <a:t>CATEGORIES OF THESE REPORTABLE DISEASES</a:t>
            </a:r>
            <a:endParaRPr lang="en-IN" sz="2800" dirty="0">
              <a:latin typeface="AR CENA" pitchFamily="2" charset="0"/>
            </a:endParaRPr>
          </a:p>
        </p:txBody>
      </p:sp>
      <p:sp>
        <p:nvSpPr>
          <p:cNvPr id="3" name="Content Placeholder 2"/>
          <p:cNvSpPr>
            <a:spLocks noGrp="1"/>
          </p:cNvSpPr>
          <p:nvPr>
            <p:ph sz="quarter" idx="1"/>
          </p:nvPr>
        </p:nvSpPr>
        <p:spPr>
          <a:xfrm>
            <a:off x="457200" y="1066800"/>
            <a:ext cx="8229600" cy="5059363"/>
          </a:xfrm>
        </p:spPr>
        <p:txBody>
          <a:bodyPr>
            <a:normAutofit fontScale="77500" lnSpcReduction="20000"/>
          </a:bodyPr>
          <a:lstStyle/>
          <a:p>
            <a:pPr>
              <a:buFont typeface="Wingdings" pitchFamily="2" charset="2"/>
              <a:buChar char="q"/>
            </a:pPr>
            <a:r>
              <a:rPr lang="en-IN" sz="3800" dirty="0" smtClean="0">
                <a:latin typeface="Calibri" pitchFamily="34" charset="0"/>
                <a:cs typeface="Calibri" pitchFamily="34" charset="0"/>
              </a:rPr>
              <a:t> </a:t>
            </a:r>
            <a:r>
              <a:rPr lang="en-IN" sz="3100" b="1" dirty="0" smtClean="0">
                <a:latin typeface="Calibri" pitchFamily="34" charset="0"/>
                <a:cs typeface="Calibri" pitchFamily="34" charset="0"/>
              </a:rPr>
              <a:t>Epidemic prone diseases</a:t>
            </a:r>
            <a:endParaRPr lang="en-IN" sz="3100" dirty="0" smtClean="0">
              <a:latin typeface="Calibri" pitchFamily="34" charset="0"/>
              <a:cs typeface="Calibri" pitchFamily="34" charset="0"/>
            </a:endParaRPr>
          </a:p>
          <a:p>
            <a:pPr>
              <a:buNone/>
            </a:pPr>
            <a:r>
              <a:rPr lang="en-IN" dirty="0" smtClean="0">
                <a:latin typeface="Calibri" pitchFamily="34" charset="0"/>
                <a:cs typeface="Calibri" pitchFamily="34" charset="0"/>
              </a:rPr>
              <a:t>       Cholera, yellow fever, meningococcal disease, SARS, avian influenza, </a:t>
            </a:r>
            <a:r>
              <a:rPr lang="en-IN" dirty="0" err="1" smtClean="0">
                <a:latin typeface="Calibri" pitchFamily="34" charset="0"/>
                <a:cs typeface="Calibri" pitchFamily="34" charset="0"/>
              </a:rPr>
              <a:t>ebola</a:t>
            </a:r>
            <a:r>
              <a:rPr lang="en-IN" dirty="0" smtClean="0">
                <a:latin typeface="Calibri" pitchFamily="34" charset="0"/>
                <a:cs typeface="Calibri" pitchFamily="34" charset="0"/>
              </a:rPr>
              <a:t>, </a:t>
            </a:r>
            <a:r>
              <a:rPr lang="en-IN" dirty="0" err="1" smtClean="0">
                <a:latin typeface="Calibri" pitchFamily="34" charset="0"/>
                <a:cs typeface="Calibri" pitchFamily="34" charset="0"/>
              </a:rPr>
              <a:t>marburg</a:t>
            </a:r>
            <a:r>
              <a:rPr lang="en-IN" dirty="0" smtClean="0">
                <a:latin typeface="Calibri" pitchFamily="34" charset="0"/>
                <a:cs typeface="Calibri" pitchFamily="34" charset="0"/>
              </a:rPr>
              <a:t> haemorrhagic fever, </a:t>
            </a:r>
            <a:r>
              <a:rPr lang="en-IN" dirty="0" err="1" smtClean="0">
                <a:latin typeface="Calibri" pitchFamily="34" charset="0"/>
                <a:cs typeface="Calibri" pitchFamily="34" charset="0"/>
              </a:rPr>
              <a:t>nipah</a:t>
            </a:r>
            <a:r>
              <a:rPr lang="en-IN" dirty="0" smtClean="0">
                <a:latin typeface="Calibri" pitchFamily="34" charset="0"/>
                <a:cs typeface="Calibri" pitchFamily="34" charset="0"/>
              </a:rPr>
              <a:t> virus infection, drug resistant diarrhoeal diseases, hospital acquired infections, malaria, meningitis, respiratory tract infections and sexually transmitted infections and HIV infections.</a:t>
            </a:r>
          </a:p>
          <a:p>
            <a:pPr>
              <a:buFont typeface="Wingdings" pitchFamily="2" charset="2"/>
              <a:buChar char="q"/>
            </a:pPr>
            <a:endParaRPr lang="en-IN" dirty="0" smtClean="0">
              <a:latin typeface="Calibri" pitchFamily="34" charset="0"/>
              <a:cs typeface="Calibri" pitchFamily="34" charset="0"/>
            </a:endParaRPr>
          </a:p>
          <a:p>
            <a:pPr>
              <a:buFont typeface="Wingdings" pitchFamily="2" charset="2"/>
              <a:buChar char="q"/>
            </a:pPr>
            <a:r>
              <a:rPr lang="en-IN" sz="3100" dirty="0" smtClean="0">
                <a:latin typeface="Calibri" pitchFamily="34" charset="0"/>
                <a:cs typeface="Calibri" pitchFamily="34" charset="0"/>
              </a:rPr>
              <a:t> </a:t>
            </a:r>
            <a:r>
              <a:rPr lang="en-IN" sz="3100" b="1" dirty="0" smtClean="0">
                <a:latin typeface="Calibri" pitchFamily="34" charset="0"/>
                <a:cs typeface="Calibri" pitchFamily="34" charset="0"/>
              </a:rPr>
              <a:t>Food borne diseases</a:t>
            </a:r>
            <a:endParaRPr lang="en-IN" sz="3100" dirty="0" smtClean="0">
              <a:latin typeface="Calibri" pitchFamily="34" charset="0"/>
              <a:cs typeface="Calibri" pitchFamily="34" charset="0"/>
            </a:endParaRPr>
          </a:p>
          <a:p>
            <a:pPr>
              <a:buNone/>
            </a:pPr>
            <a:r>
              <a:rPr lang="en-IN" dirty="0" smtClean="0">
                <a:latin typeface="Calibri" pitchFamily="34" charset="0"/>
                <a:cs typeface="Calibri" pitchFamily="34" charset="0"/>
              </a:rPr>
              <a:t>      Microbial contamination chemicals and toxins. The emergence of new food borne diseases i.e. new variant of </a:t>
            </a:r>
            <a:r>
              <a:rPr lang="en-IN" dirty="0" err="1" smtClean="0">
                <a:latin typeface="Calibri" pitchFamily="34" charset="0"/>
                <a:cs typeface="Calibri" pitchFamily="34" charset="0"/>
              </a:rPr>
              <a:t>Creutzfeldt</a:t>
            </a:r>
            <a:r>
              <a:rPr lang="en-IN" dirty="0" smtClean="0">
                <a:latin typeface="Calibri" pitchFamily="34" charset="0"/>
                <a:cs typeface="Calibri" pitchFamily="34" charset="0"/>
              </a:rPr>
              <a:t> </a:t>
            </a:r>
            <a:r>
              <a:rPr lang="en-IN" dirty="0" err="1" smtClean="0">
                <a:latin typeface="Calibri" pitchFamily="34" charset="0"/>
                <a:cs typeface="Calibri" pitchFamily="34" charset="0"/>
              </a:rPr>
              <a:t>Jakob</a:t>
            </a:r>
            <a:r>
              <a:rPr lang="en-IN" dirty="0" smtClean="0">
                <a:latin typeface="Calibri" pitchFamily="34" charset="0"/>
                <a:cs typeface="Calibri" pitchFamily="34" charset="0"/>
              </a:rPr>
              <a:t> disease associated with bovine spongiform encephalopathy (BSE).</a:t>
            </a:r>
          </a:p>
          <a:p>
            <a:pPr>
              <a:buFont typeface="Wingdings" pitchFamily="2" charset="2"/>
              <a:buChar char="q"/>
            </a:pPr>
            <a:endParaRPr lang="en-IN" dirty="0" smtClean="0">
              <a:latin typeface="Calibri" pitchFamily="34" charset="0"/>
              <a:cs typeface="Calibri" pitchFamily="34" charset="0"/>
            </a:endParaRPr>
          </a:p>
          <a:p>
            <a:pPr>
              <a:buFont typeface="Wingdings" pitchFamily="2" charset="2"/>
              <a:buChar char="q"/>
            </a:pPr>
            <a:r>
              <a:rPr lang="en-IN" sz="3800" dirty="0" smtClean="0">
                <a:latin typeface="Calibri" pitchFamily="34" charset="0"/>
                <a:cs typeface="Calibri" pitchFamily="34" charset="0"/>
              </a:rPr>
              <a:t> </a:t>
            </a:r>
            <a:r>
              <a:rPr lang="en-IN" sz="3100" b="1" dirty="0" smtClean="0">
                <a:latin typeface="Calibri" pitchFamily="34" charset="0"/>
                <a:cs typeface="Calibri" pitchFamily="34" charset="0"/>
              </a:rPr>
              <a:t>Accidental and deliberate outbreaks</a:t>
            </a:r>
            <a:endParaRPr lang="en-IN" sz="3100" dirty="0" smtClean="0">
              <a:latin typeface="Calibri" pitchFamily="34" charset="0"/>
              <a:cs typeface="Calibri" pitchFamily="34" charset="0"/>
            </a:endParaRPr>
          </a:p>
          <a:p>
            <a:pPr>
              <a:buNone/>
            </a:pPr>
            <a:r>
              <a:rPr lang="en-IN" dirty="0" smtClean="0">
                <a:latin typeface="Calibri" pitchFamily="34" charset="0"/>
                <a:cs typeface="Calibri" pitchFamily="34" charset="0"/>
              </a:rPr>
              <a:t>       Breaches in </a:t>
            </a:r>
            <a:r>
              <a:rPr lang="en-IN" dirty="0" err="1" smtClean="0">
                <a:latin typeface="Calibri" pitchFamily="34" charset="0"/>
                <a:cs typeface="Calibri" pitchFamily="34" charset="0"/>
              </a:rPr>
              <a:t>biosafety</a:t>
            </a:r>
            <a:r>
              <a:rPr lang="en-IN" dirty="0" smtClean="0">
                <a:latin typeface="Calibri" pitchFamily="34" charset="0"/>
                <a:cs typeface="Calibri" pitchFamily="34" charset="0"/>
              </a:rPr>
              <a:t> measures are often responsible for outbreaks associated with the accidental release of infectious agents  for example anthrax in USA in 2001.</a:t>
            </a:r>
          </a:p>
          <a:p>
            <a:endParaRPr lang="en-IN" dirty="0" smtClean="0">
              <a:latin typeface="Calibri" pitchFamily="34" charset="0"/>
              <a:cs typeface="Calibri" pitchFamily="34" charset="0"/>
            </a:endParaRPr>
          </a:p>
          <a:p>
            <a:endParaRPr lang="en-IN"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Autofit/>
          </a:bodyPr>
          <a:lstStyle/>
          <a:p>
            <a:r>
              <a:rPr lang="en-US" sz="3600" dirty="0" smtClean="0">
                <a:latin typeface="AR CENA" pitchFamily="2" charset="0"/>
              </a:rPr>
              <a:t>INTRODUCTION</a:t>
            </a:r>
            <a:endParaRPr lang="en-IN" sz="3600" dirty="0">
              <a:latin typeface="AR CENA" pitchFamily="2" charset="0"/>
            </a:endParaRPr>
          </a:p>
        </p:txBody>
      </p:sp>
      <p:sp>
        <p:nvSpPr>
          <p:cNvPr id="3" name="Content Placeholder 2"/>
          <p:cNvSpPr>
            <a:spLocks noGrp="1"/>
          </p:cNvSpPr>
          <p:nvPr>
            <p:ph sz="quarter" idx="1"/>
          </p:nvPr>
        </p:nvSpPr>
        <p:spPr>
          <a:xfrm>
            <a:off x="457200" y="1219200"/>
            <a:ext cx="8229600" cy="5181600"/>
          </a:xfrm>
        </p:spPr>
        <p:txBody>
          <a:bodyPr>
            <a:noAutofit/>
          </a:bodyPr>
          <a:lstStyle/>
          <a:p>
            <a:r>
              <a:rPr lang="en-IN" sz="2400" dirty="0" smtClean="0">
                <a:latin typeface="Calibri" pitchFamily="34" charset="0"/>
                <a:cs typeface="Calibri" pitchFamily="34" charset="0"/>
              </a:rPr>
              <a:t>Infectious disease events in one country may be of potential concern throughout the world.</a:t>
            </a:r>
          </a:p>
          <a:p>
            <a:pPr>
              <a:buNone/>
            </a:pPr>
            <a:endParaRPr lang="en-IN" sz="2400" dirty="0" smtClean="0">
              <a:latin typeface="Calibri" pitchFamily="34" charset="0"/>
              <a:cs typeface="Calibri" pitchFamily="34" charset="0"/>
            </a:endParaRPr>
          </a:p>
          <a:p>
            <a:r>
              <a:rPr lang="en-IN" sz="2400" dirty="0" smtClean="0">
                <a:latin typeface="Calibri" pitchFamily="34" charset="0"/>
                <a:cs typeface="Calibri" pitchFamily="34" charset="0"/>
              </a:rPr>
              <a:t>How? </a:t>
            </a:r>
          </a:p>
          <a:p>
            <a:pPr lvl="1"/>
            <a:r>
              <a:rPr lang="en-IN" sz="2000" dirty="0" smtClean="0">
                <a:latin typeface="Calibri" pitchFamily="34" charset="0"/>
                <a:cs typeface="Calibri" pitchFamily="34" charset="0"/>
              </a:rPr>
              <a:t>Tourism or </a:t>
            </a:r>
          </a:p>
          <a:p>
            <a:pPr lvl="1"/>
            <a:r>
              <a:rPr lang="en-IN" sz="2000" dirty="0" smtClean="0">
                <a:latin typeface="Calibri" pitchFamily="34" charset="0"/>
                <a:cs typeface="Calibri" pitchFamily="34" charset="0"/>
              </a:rPr>
              <a:t>Migration or as a result of disasters</a:t>
            </a:r>
          </a:p>
          <a:p>
            <a:pPr lvl="1"/>
            <a:r>
              <a:rPr lang="en-IN" sz="2000" dirty="0" smtClean="0">
                <a:latin typeface="Calibri" pitchFamily="34" charset="0"/>
                <a:cs typeface="Calibri" pitchFamily="34" charset="0"/>
              </a:rPr>
              <a:t>Growth in international trade in food</a:t>
            </a:r>
          </a:p>
          <a:p>
            <a:pPr lvl="1"/>
            <a:r>
              <a:rPr lang="en-IN" sz="2000" dirty="0" smtClean="0">
                <a:latin typeface="Calibri" pitchFamily="34" charset="0"/>
                <a:cs typeface="Calibri" pitchFamily="34" charset="0"/>
              </a:rPr>
              <a:t>Biological, social and environmental changes linked with urbanization </a:t>
            </a:r>
          </a:p>
          <a:p>
            <a:pPr lvl="1"/>
            <a:r>
              <a:rPr lang="en-IN" sz="2000" dirty="0" smtClean="0">
                <a:latin typeface="Calibri" pitchFamily="34" charset="0"/>
                <a:cs typeface="Calibri" pitchFamily="34" charset="0"/>
              </a:rPr>
              <a:t>Deforestation</a:t>
            </a:r>
          </a:p>
          <a:p>
            <a:pPr lvl="1"/>
            <a:r>
              <a:rPr lang="en-IN" sz="2000" dirty="0" smtClean="0">
                <a:latin typeface="Calibri" pitchFamily="34" charset="0"/>
                <a:cs typeface="Calibri" pitchFamily="34" charset="0"/>
              </a:rPr>
              <a:t>Alteration in climate</a:t>
            </a:r>
          </a:p>
          <a:p>
            <a:pPr lvl="1"/>
            <a:r>
              <a:rPr lang="en-IN" sz="2000" dirty="0" smtClean="0">
                <a:latin typeface="Calibri" pitchFamily="34" charset="0"/>
                <a:cs typeface="Calibri" pitchFamily="34" charset="0"/>
              </a:rPr>
              <a:t>Changes in method of food processing, distribution and consumer habits. </a:t>
            </a:r>
            <a:endParaRPr lang="en-IN" sz="2400" dirty="0" smtClean="0">
              <a:latin typeface="Calibri" pitchFamily="34" charset="0"/>
              <a:cs typeface="Calibri" pitchFamily="34" charset="0"/>
            </a:endParaRPr>
          </a:p>
          <a:p>
            <a:pPr lvl="1">
              <a:buNone/>
            </a:pPr>
            <a:endParaRPr lang="en-IN" sz="2400"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endParaRPr lang="en-IN" dirty="0"/>
          </a:p>
        </p:txBody>
      </p:sp>
      <p:sp>
        <p:nvSpPr>
          <p:cNvPr id="3" name="Content Placeholder 2"/>
          <p:cNvSpPr>
            <a:spLocks noGrp="1"/>
          </p:cNvSpPr>
          <p:nvPr>
            <p:ph sz="quarter" idx="1"/>
          </p:nvPr>
        </p:nvSpPr>
        <p:spPr>
          <a:xfrm>
            <a:off x="457200" y="914400"/>
            <a:ext cx="8229600" cy="5211763"/>
          </a:xfrm>
        </p:spPr>
        <p:txBody>
          <a:bodyPr>
            <a:noAutofit/>
          </a:bodyPr>
          <a:lstStyle/>
          <a:p>
            <a:pPr>
              <a:buFont typeface="Wingdings" pitchFamily="2" charset="2"/>
              <a:buChar char="q"/>
            </a:pPr>
            <a:r>
              <a:rPr lang="en-IN" sz="2200" b="1" dirty="0" smtClean="0">
                <a:latin typeface="Calibri" pitchFamily="34" charset="0"/>
                <a:cs typeface="Calibri" pitchFamily="34" charset="0"/>
              </a:rPr>
              <a:t>Toxic chemical accidents</a:t>
            </a:r>
            <a:endParaRPr lang="en-IN" sz="2200" dirty="0" smtClean="0">
              <a:latin typeface="Calibri" pitchFamily="34" charset="0"/>
              <a:cs typeface="Calibri" pitchFamily="34" charset="0"/>
            </a:endParaRPr>
          </a:p>
          <a:p>
            <a:pPr>
              <a:buNone/>
            </a:pPr>
            <a:r>
              <a:rPr lang="en-IN" sz="2200" dirty="0" smtClean="0">
                <a:latin typeface="Calibri" pitchFamily="34" charset="0"/>
                <a:cs typeface="Calibri" pitchFamily="34" charset="0"/>
              </a:rPr>
              <a:t>      Dumping of 500 tons of petrochemical waste in at least 15 sites led to the deaths of 8 people, and 90000 were seeking medical help in West Africa in the year 2006.</a:t>
            </a:r>
          </a:p>
          <a:p>
            <a:pPr>
              <a:buFont typeface="Wingdings" pitchFamily="2" charset="2"/>
              <a:buChar char="q"/>
            </a:pPr>
            <a:endParaRPr lang="en-IN" sz="2200" dirty="0" smtClean="0">
              <a:latin typeface="Calibri" pitchFamily="34" charset="0"/>
              <a:cs typeface="Calibri" pitchFamily="34" charset="0"/>
            </a:endParaRPr>
          </a:p>
          <a:p>
            <a:pPr>
              <a:buFont typeface="Wingdings" pitchFamily="2" charset="2"/>
              <a:buChar char="q"/>
            </a:pPr>
            <a:r>
              <a:rPr lang="en-IN" sz="2200" dirty="0" smtClean="0">
                <a:latin typeface="Calibri" pitchFamily="34" charset="0"/>
                <a:cs typeface="Calibri" pitchFamily="34" charset="0"/>
              </a:rPr>
              <a:t>R</a:t>
            </a:r>
            <a:r>
              <a:rPr lang="en-IN" sz="2200" b="1" dirty="0" smtClean="0">
                <a:latin typeface="Calibri" pitchFamily="34" charset="0"/>
                <a:cs typeface="Calibri" pitchFamily="34" charset="0"/>
              </a:rPr>
              <a:t>adio nuclear Accidents</a:t>
            </a:r>
            <a:endParaRPr lang="en-IN" sz="2200" dirty="0" smtClean="0">
              <a:latin typeface="Calibri" pitchFamily="34" charset="0"/>
              <a:cs typeface="Calibri" pitchFamily="34" charset="0"/>
            </a:endParaRPr>
          </a:p>
          <a:p>
            <a:pPr>
              <a:buNone/>
            </a:pPr>
            <a:r>
              <a:rPr lang="en-IN" sz="2200" dirty="0" smtClean="0">
                <a:latin typeface="Calibri" pitchFamily="34" charset="0"/>
                <a:cs typeface="Calibri" pitchFamily="34" charset="0"/>
              </a:rPr>
              <a:t>     Chernobyl disaster in 1986 resulted in the evacuation and    resettlement of over 3,36,000 people.</a:t>
            </a:r>
          </a:p>
          <a:p>
            <a:pPr>
              <a:buFont typeface="Wingdings" pitchFamily="2" charset="2"/>
              <a:buChar char="q"/>
            </a:pPr>
            <a:endParaRPr lang="en-IN" sz="2200" dirty="0" smtClean="0">
              <a:latin typeface="Calibri" pitchFamily="34" charset="0"/>
              <a:cs typeface="Calibri" pitchFamily="34" charset="0"/>
            </a:endParaRPr>
          </a:p>
          <a:p>
            <a:pPr>
              <a:buFont typeface="Wingdings" pitchFamily="2" charset="2"/>
              <a:buChar char="q"/>
            </a:pPr>
            <a:r>
              <a:rPr lang="en-IN" sz="2200" dirty="0" smtClean="0">
                <a:latin typeface="Calibri" pitchFamily="34" charset="0"/>
                <a:cs typeface="Calibri" pitchFamily="34" charset="0"/>
              </a:rPr>
              <a:t> </a:t>
            </a:r>
            <a:r>
              <a:rPr lang="en-IN" sz="2200" b="1" dirty="0" smtClean="0">
                <a:latin typeface="Calibri" pitchFamily="34" charset="0"/>
                <a:cs typeface="Calibri" pitchFamily="34" charset="0"/>
              </a:rPr>
              <a:t>Environmental disasters</a:t>
            </a:r>
            <a:endParaRPr lang="en-IN" sz="2200" dirty="0" smtClean="0">
              <a:latin typeface="Calibri" pitchFamily="34" charset="0"/>
              <a:cs typeface="Calibri" pitchFamily="34" charset="0"/>
            </a:endParaRPr>
          </a:p>
          <a:p>
            <a:pPr lvl="1">
              <a:buFont typeface="Wingdings" pitchFamily="2" charset="2"/>
              <a:buChar char="q"/>
            </a:pPr>
            <a:r>
              <a:rPr lang="en-IN" sz="2200" dirty="0" err="1" smtClean="0">
                <a:latin typeface="Calibri" pitchFamily="34" charset="0"/>
                <a:cs typeface="Calibri" pitchFamily="34" charset="0"/>
              </a:rPr>
              <a:t>Heatwave</a:t>
            </a:r>
            <a:r>
              <a:rPr lang="en-IN" sz="2200" dirty="0" smtClean="0">
                <a:latin typeface="Calibri" pitchFamily="34" charset="0"/>
                <a:cs typeface="Calibri" pitchFamily="34" charset="0"/>
              </a:rPr>
              <a:t> in Europe 2003, the lives of 35,000 persons were linked to extremes in weather.</a:t>
            </a:r>
          </a:p>
          <a:p>
            <a:pPr lvl="1">
              <a:buFont typeface="Wingdings" pitchFamily="2" charset="2"/>
              <a:buChar char="q"/>
            </a:pPr>
            <a:r>
              <a:rPr lang="en-IN" sz="2200" dirty="0" smtClean="0">
                <a:latin typeface="Calibri" pitchFamily="34" charset="0"/>
                <a:cs typeface="Calibri" pitchFamily="34" charset="0"/>
              </a:rPr>
              <a:t>Bhopal gas tragedy in December 1984</a:t>
            </a:r>
          </a:p>
          <a:p>
            <a:pPr lvl="1">
              <a:buFont typeface="Wingdings" pitchFamily="2" charset="2"/>
              <a:buChar char="q"/>
            </a:pPr>
            <a:r>
              <a:rPr lang="en-IN" sz="2200" dirty="0" smtClean="0">
                <a:latin typeface="Calibri" pitchFamily="34" charset="0"/>
                <a:cs typeface="Calibri" pitchFamily="34" charset="0"/>
              </a:rPr>
              <a:t>1700 people died in Carbon dioxide poisoning in Central Africa in 1986</a:t>
            </a:r>
            <a:endParaRPr lang="en-IN" sz="2200"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609600"/>
          </a:xfrm>
        </p:spPr>
        <p:txBody>
          <a:bodyPr>
            <a:normAutofit fontScale="90000"/>
          </a:bodyPr>
          <a:lstStyle/>
          <a:p>
            <a:r>
              <a:rPr lang="en-US" sz="3200" dirty="0" smtClean="0">
                <a:latin typeface="AR CENA" pitchFamily="2" charset="0"/>
              </a:rPr>
              <a:t>VACCINATION FOR TRAVELLERS</a:t>
            </a:r>
            <a:endParaRPr lang="en-IN" sz="3200" dirty="0">
              <a:latin typeface="AR CENA" pitchFamily="2" charset="0"/>
            </a:endParaRPr>
          </a:p>
        </p:txBody>
      </p:sp>
      <p:graphicFrame>
        <p:nvGraphicFramePr>
          <p:cNvPr id="4" name="Content Placeholder 3"/>
          <p:cNvGraphicFramePr>
            <a:graphicFrameLocks noGrp="1"/>
          </p:cNvGraphicFramePr>
          <p:nvPr>
            <p:ph sz="quarter" idx="1"/>
          </p:nvPr>
        </p:nvGraphicFramePr>
        <p:xfrm>
          <a:off x="304800" y="685800"/>
          <a:ext cx="8229600" cy="5552440"/>
        </p:xfrm>
        <a:graphic>
          <a:graphicData uri="http://schemas.openxmlformats.org/drawingml/2006/table">
            <a:tbl>
              <a:tblPr firstRow="1" bandRow="1">
                <a:tableStyleId>{08FB837D-C827-4EFA-A057-4D05807E0F7C}</a:tableStyleId>
              </a:tblPr>
              <a:tblGrid>
                <a:gridCol w="2895600"/>
                <a:gridCol w="5334000"/>
              </a:tblGrid>
              <a:tr h="370840">
                <a:tc>
                  <a:txBody>
                    <a:bodyPr/>
                    <a:lstStyle/>
                    <a:p>
                      <a:r>
                        <a:rPr lang="en-US" dirty="0" smtClean="0"/>
                        <a:t>CATEGORY</a:t>
                      </a:r>
                      <a:endParaRPr lang="en-IN" dirty="0"/>
                    </a:p>
                  </a:txBody>
                  <a:tcPr/>
                </a:tc>
                <a:tc>
                  <a:txBody>
                    <a:bodyPr/>
                    <a:lstStyle/>
                    <a:p>
                      <a:r>
                        <a:rPr lang="en-US" dirty="0" smtClean="0"/>
                        <a:t>VACCINES</a:t>
                      </a:r>
                      <a:endParaRPr lang="en-IN" dirty="0"/>
                    </a:p>
                  </a:txBody>
                  <a:tcPr/>
                </a:tc>
              </a:tr>
              <a:tr h="370840">
                <a:tc>
                  <a:txBody>
                    <a:bodyPr/>
                    <a:lstStyle/>
                    <a:p>
                      <a:r>
                        <a:rPr lang="en-US" dirty="0" smtClean="0"/>
                        <a:t>ROUTINE IMMUNIZATION</a:t>
                      </a:r>
                      <a:endParaRPr lang="en-IN" dirty="0"/>
                    </a:p>
                  </a:txBody>
                  <a:tcPr/>
                </a:tc>
                <a:tc>
                  <a:txBody>
                    <a:bodyPr/>
                    <a:lstStyle/>
                    <a:p>
                      <a:r>
                        <a:rPr lang="en-IN" sz="1400" kern="1200" dirty="0" smtClean="0"/>
                        <a:t>Diphtheria, Tetanus, and </a:t>
                      </a:r>
                      <a:r>
                        <a:rPr lang="en-IN" sz="1400" kern="1200" dirty="0" err="1" smtClean="0"/>
                        <a:t>Pertussis</a:t>
                      </a:r>
                      <a:r>
                        <a:rPr lang="en-IN" sz="1400" kern="1200" dirty="0" smtClean="0"/>
                        <a:t>                            </a:t>
                      </a:r>
                    </a:p>
                    <a:p>
                      <a:r>
                        <a:rPr lang="en-IN" sz="1400" kern="1200" dirty="0" smtClean="0"/>
                        <a:t>Hepatitis B</a:t>
                      </a:r>
                    </a:p>
                    <a:p>
                      <a:r>
                        <a:rPr lang="en-IN" sz="1400" kern="1200" dirty="0" err="1" smtClean="0"/>
                        <a:t>Haemophilus</a:t>
                      </a:r>
                      <a:r>
                        <a:rPr lang="en-IN" sz="1400" kern="1200" dirty="0" smtClean="0"/>
                        <a:t> </a:t>
                      </a:r>
                      <a:r>
                        <a:rPr lang="en-IN" sz="1400" kern="1200" dirty="0" err="1" smtClean="0"/>
                        <a:t>influenzae</a:t>
                      </a:r>
                      <a:r>
                        <a:rPr lang="en-IN" sz="1400" kern="1200" dirty="0" smtClean="0"/>
                        <a:t> type b</a:t>
                      </a:r>
                    </a:p>
                    <a:p>
                      <a:r>
                        <a:rPr lang="en-IN" sz="1400" kern="1200" dirty="0" smtClean="0"/>
                        <a:t>Human </a:t>
                      </a:r>
                      <a:r>
                        <a:rPr lang="en-IN" sz="1400" kern="1200" dirty="0" err="1" smtClean="0"/>
                        <a:t>papillomavirus</a:t>
                      </a:r>
                      <a:r>
                        <a:rPr lang="en-IN" sz="1400" kern="1200" dirty="0" smtClean="0"/>
                        <a:t> </a:t>
                      </a:r>
                    </a:p>
                    <a:p>
                      <a:r>
                        <a:rPr lang="en-IN" sz="1400" kern="1200" dirty="0" smtClean="0"/>
                        <a:t>Influenza</a:t>
                      </a:r>
                    </a:p>
                    <a:p>
                      <a:r>
                        <a:rPr lang="en-IN" sz="1400" kern="1200" dirty="0" smtClean="0"/>
                        <a:t>Measles, mumps and rubella</a:t>
                      </a:r>
                    </a:p>
                    <a:p>
                      <a:r>
                        <a:rPr lang="en-IN" sz="1400" kern="1200" dirty="0" smtClean="0"/>
                        <a:t>Pneumococcal disease</a:t>
                      </a:r>
                    </a:p>
                    <a:p>
                      <a:r>
                        <a:rPr lang="en-IN" sz="1400" kern="1200" dirty="0" smtClean="0"/>
                        <a:t>Poliomyelitis</a:t>
                      </a:r>
                    </a:p>
                    <a:p>
                      <a:r>
                        <a:rPr lang="en-IN" sz="1400" kern="1200" dirty="0" smtClean="0"/>
                        <a:t>Rotavirus </a:t>
                      </a:r>
                    </a:p>
                    <a:p>
                      <a:r>
                        <a:rPr lang="en-IN" sz="1400" kern="1200" dirty="0" smtClean="0"/>
                        <a:t>Tuberculosis (BCG)</a:t>
                      </a:r>
                    </a:p>
                    <a:p>
                      <a:r>
                        <a:rPr lang="en-IN" sz="1400" kern="1200" dirty="0" err="1" smtClean="0"/>
                        <a:t>Varicella</a:t>
                      </a:r>
                      <a:endParaRPr lang="en-IN" sz="1400" dirty="0"/>
                    </a:p>
                  </a:txBody>
                  <a:tcPr/>
                </a:tc>
              </a:tr>
              <a:tr h="370840">
                <a:tc>
                  <a:txBody>
                    <a:bodyPr/>
                    <a:lstStyle/>
                    <a:p>
                      <a:r>
                        <a:rPr lang="en-US" dirty="0" smtClean="0"/>
                        <a:t>SELECTIVE USE FOR TRAVELLERS</a:t>
                      </a:r>
                      <a:endParaRPr lang="en-IN" dirty="0"/>
                    </a:p>
                  </a:txBody>
                  <a:tcPr/>
                </a:tc>
                <a:tc>
                  <a:txBody>
                    <a:bodyPr/>
                    <a:lstStyle/>
                    <a:p>
                      <a:r>
                        <a:rPr lang="en-IN" sz="1400" kern="1200" dirty="0" smtClean="0"/>
                        <a:t>Cholera</a:t>
                      </a:r>
                    </a:p>
                    <a:p>
                      <a:r>
                        <a:rPr lang="en-IN" sz="1400" kern="1200" dirty="0" smtClean="0"/>
                        <a:t>Hepatitis A</a:t>
                      </a:r>
                    </a:p>
                    <a:p>
                      <a:r>
                        <a:rPr lang="en-IN" sz="1400" kern="1200" dirty="0" smtClean="0"/>
                        <a:t>Japanese encephalitis</a:t>
                      </a:r>
                    </a:p>
                    <a:p>
                      <a:r>
                        <a:rPr lang="en-IN" sz="1400" kern="1200" dirty="0" smtClean="0"/>
                        <a:t>Meningococcal disease</a:t>
                      </a:r>
                    </a:p>
                    <a:p>
                      <a:r>
                        <a:rPr lang="en-IN" sz="1400" kern="1200" dirty="0" smtClean="0"/>
                        <a:t>Rabies</a:t>
                      </a:r>
                    </a:p>
                    <a:p>
                      <a:r>
                        <a:rPr lang="en-IN" sz="1400" kern="1200" dirty="0" smtClean="0"/>
                        <a:t>Tick- borne encephalitis</a:t>
                      </a:r>
                    </a:p>
                    <a:p>
                      <a:r>
                        <a:rPr lang="en-IN" sz="1400" kern="1200" dirty="0" smtClean="0"/>
                        <a:t>Typhoid fever</a:t>
                      </a:r>
                    </a:p>
                    <a:p>
                      <a:r>
                        <a:rPr lang="en-IN" sz="1400" kern="1200" dirty="0" smtClean="0"/>
                        <a:t>Yellow fever</a:t>
                      </a:r>
                    </a:p>
                  </a:txBody>
                  <a:tcPr/>
                </a:tc>
              </a:tr>
              <a:tr h="370840">
                <a:tc>
                  <a:txBody>
                    <a:bodyPr/>
                    <a:lstStyle/>
                    <a:p>
                      <a:r>
                        <a:rPr lang="en-US" dirty="0" smtClean="0"/>
                        <a:t>MANDATORY VACCINATION</a:t>
                      </a:r>
                      <a:endParaRPr lang="en-IN" dirty="0"/>
                    </a:p>
                  </a:txBody>
                  <a:tcPr/>
                </a:tc>
                <a:tc>
                  <a:txBody>
                    <a:bodyPr/>
                    <a:lstStyle/>
                    <a:p>
                      <a:r>
                        <a:rPr lang="en-IN" sz="1400" kern="1200" dirty="0" smtClean="0"/>
                        <a:t>Yellow fever (according to</a:t>
                      </a:r>
                    </a:p>
                    <a:p>
                      <a:r>
                        <a:rPr lang="en-IN" sz="1400" kern="1200" dirty="0" smtClean="0"/>
                        <a:t>vaccination country list)</a:t>
                      </a:r>
                    </a:p>
                    <a:p>
                      <a:r>
                        <a:rPr lang="en-IN" sz="1400" kern="1200" dirty="0" smtClean="0"/>
                        <a:t>Meningococcal disease and polio</a:t>
                      </a:r>
                    </a:p>
                    <a:p>
                      <a:r>
                        <a:rPr lang="en-IN" sz="1400" kern="1200" dirty="0" smtClean="0"/>
                        <a:t>(required by Saudi Arabia for pilgrims)</a:t>
                      </a:r>
                      <a:endParaRPr lang="en-IN" sz="1400" dirty="0"/>
                    </a:p>
                  </a:txBody>
                  <a:tcPr/>
                </a:tc>
              </a:tr>
            </a:tbl>
          </a:graphicData>
        </a:graphic>
      </p:graphicFrame>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a:bodyPr>
          <a:lstStyle/>
          <a:p>
            <a:r>
              <a:rPr lang="en-US" sz="2800" dirty="0" smtClean="0">
                <a:latin typeface="AR CENA" pitchFamily="2" charset="0"/>
              </a:rPr>
              <a:t>SEVERE ACUTE RESPIRATORY SYNDROME</a:t>
            </a:r>
            <a:endParaRPr lang="en-IN" sz="2800" dirty="0">
              <a:latin typeface="AR CENA" pitchFamily="2" charset="0"/>
            </a:endParaRPr>
          </a:p>
        </p:txBody>
      </p:sp>
      <p:grpSp>
        <p:nvGrpSpPr>
          <p:cNvPr id="4" name="Group 6"/>
          <p:cNvGrpSpPr>
            <a:grpSpLocks noGrp="1"/>
          </p:cNvGrpSpPr>
          <p:nvPr>
            <p:ph sz="quarter" idx="1"/>
          </p:nvPr>
        </p:nvGrpSpPr>
        <p:grpSpPr bwMode="auto">
          <a:xfrm>
            <a:off x="5410200" y="4343400"/>
            <a:ext cx="3733800" cy="2163763"/>
            <a:chOff x="4312" y="2067"/>
            <a:chExt cx="2035" cy="1254"/>
          </a:xfrm>
        </p:grpSpPr>
        <p:sp>
          <p:nvSpPr>
            <p:cNvPr id="5" name="Rectangle 7"/>
            <p:cNvSpPr>
              <a:spLocks noChangeArrowheads="1"/>
            </p:cNvSpPr>
            <p:nvPr/>
          </p:nvSpPr>
          <p:spPr bwMode="auto">
            <a:xfrm>
              <a:off x="4312" y="2067"/>
              <a:ext cx="2035" cy="1254"/>
            </a:xfrm>
            <a:prstGeom prst="rect">
              <a:avLst/>
            </a:prstGeom>
            <a:solidFill>
              <a:srgbClr val="3366FF"/>
            </a:solidFill>
            <a:ln w="9525">
              <a:noFill/>
              <a:miter lim="800000"/>
              <a:headEnd/>
              <a:tailEnd/>
            </a:ln>
          </p:spPr>
          <p:txBody>
            <a:bodyPr wrap="none" anchor="ctr"/>
            <a:lstStyle/>
            <a:p>
              <a:endParaRPr lang="en-IN"/>
            </a:p>
          </p:txBody>
        </p:sp>
        <p:pic>
          <p:nvPicPr>
            <p:cNvPr id="6" name="Picture 8" descr="GR-Xray"/>
            <p:cNvPicPr>
              <a:picLocks noChangeAspect="1" noChangeArrowheads="1"/>
            </p:cNvPicPr>
            <p:nvPr/>
          </p:nvPicPr>
          <p:blipFill>
            <a:blip r:embed="rId2" cstate="print"/>
            <a:srcRect/>
            <a:stretch>
              <a:fillRect/>
            </a:stretch>
          </p:blipFill>
          <p:spPr bwMode="auto">
            <a:xfrm>
              <a:off x="4342" y="2091"/>
              <a:ext cx="1965" cy="1207"/>
            </a:xfrm>
            <a:prstGeom prst="rect">
              <a:avLst/>
            </a:prstGeom>
            <a:noFill/>
            <a:ln w="9525">
              <a:noFill/>
              <a:miter lim="800000"/>
              <a:headEnd/>
              <a:tailEnd/>
            </a:ln>
          </p:spPr>
        </p:pic>
      </p:grpSp>
      <p:pic>
        <p:nvPicPr>
          <p:cNvPr id="7" name="Picture 5" descr="GTteam2"/>
          <p:cNvPicPr>
            <a:picLocks noChangeAspect="1" noChangeArrowheads="1"/>
          </p:cNvPicPr>
          <p:nvPr/>
        </p:nvPicPr>
        <p:blipFill>
          <a:blip r:embed="rId3" cstate="print"/>
          <a:srcRect/>
          <a:stretch>
            <a:fillRect/>
          </a:stretch>
        </p:blipFill>
        <p:spPr bwMode="auto">
          <a:xfrm>
            <a:off x="5943600" y="2514600"/>
            <a:ext cx="2743200" cy="1981200"/>
          </a:xfrm>
          <a:prstGeom prst="rect">
            <a:avLst/>
          </a:prstGeom>
          <a:noFill/>
          <a:ln w="28575">
            <a:solidFill>
              <a:srgbClr val="3333CC"/>
            </a:solidFill>
            <a:miter lim="800000"/>
            <a:headEnd/>
            <a:tailEnd/>
          </a:ln>
        </p:spPr>
      </p:pic>
      <p:pic>
        <p:nvPicPr>
          <p:cNvPr id="8" name="Picture 4"/>
          <p:cNvPicPr>
            <a:picLocks noChangeAspect="1" noChangeArrowheads="1"/>
          </p:cNvPicPr>
          <p:nvPr/>
        </p:nvPicPr>
        <p:blipFill>
          <a:blip r:embed="rId4" cstate="print"/>
          <a:srcRect/>
          <a:stretch>
            <a:fillRect/>
          </a:stretch>
        </p:blipFill>
        <p:spPr bwMode="auto">
          <a:xfrm>
            <a:off x="6400800" y="762000"/>
            <a:ext cx="2168525" cy="1736725"/>
          </a:xfrm>
          <a:prstGeom prst="rect">
            <a:avLst/>
          </a:prstGeom>
          <a:noFill/>
          <a:ln w="3175">
            <a:solidFill>
              <a:srgbClr val="3333CC"/>
            </a:solidFill>
            <a:miter lim="800000"/>
            <a:headEnd/>
            <a:tailEnd/>
          </a:ln>
        </p:spPr>
      </p:pic>
      <p:sp>
        <p:nvSpPr>
          <p:cNvPr id="9" name="Rectangle 8"/>
          <p:cNvSpPr/>
          <p:nvPr/>
        </p:nvSpPr>
        <p:spPr>
          <a:xfrm>
            <a:off x="533400" y="1066800"/>
            <a:ext cx="5638800" cy="5324535"/>
          </a:xfrm>
          <a:prstGeom prst="rect">
            <a:avLst/>
          </a:prstGeom>
        </p:spPr>
        <p:txBody>
          <a:bodyPr wrap="square">
            <a:spAutoFit/>
          </a:bodyPr>
          <a:lstStyle/>
          <a:p>
            <a:pPr>
              <a:buFont typeface="Arial" pitchFamily="34" charset="0"/>
              <a:buChar char="•"/>
            </a:pPr>
            <a:r>
              <a:rPr lang="en-IN" sz="2000" dirty="0" smtClean="0">
                <a:latin typeface="Calibri" pitchFamily="34" charset="0"/>
                <a:cs typeface="Calibri" pitchFamily="34" charset="0"/>
              </a:rPr>
              <a:t>The 2003 outbreak of SARS.</a:t>
            </a:r>
          </a:p>
          <a:p>
            <a:endParaRPr lang="en-IN" sz="2000" dirty="0" smtClean="0">
              <a:latin typeface="Calibri" pitchFamily="34" charset="0"/>
              <a:cs typeface="Calibri" pitchFamily="34" charset="0"/>
            </a:endParaRPr>
          </a:p>
          <a:p>
            <a:pPr>
              <a:buFont typeface="Arial" pitchFamily="34" charset="0"/>
              <a:buChar char="•"/>
            </a:pPr>
            <a:r>
              <a:rPr lang="en-IN" sz="2000" dirty="0" smtClean="0">
                <a:latin typeface="Calibri" pitchFamily="34" charset="0"/>
                <a:cs typeface="Calibri" pitchFamily="34" charset="0"/>
              </a:rPr>
              <a:t> This newly discovered pathogen was quickly spread by an infected </a:t>
            </a:r>
            <a:r>
              <a:rPr lang="en-IN" sz="2000" dirty="0" err="1" smtClean="0">
                <a:latin typeface="Calibri" pitchFamily="34" charset="0"/>
                <a:cs typeface="Calibri" pitchFamily="34" charset="0"/>
              </a:rPr>
              <a:t>traveler</a:t>
            </a:r>
            <a:r>
              <a:rPr lang="en-IN" sz="2000" dirty="0" smtClean="0">
                <a:latin typeface="Calibri" pitchFamily="34" charset="0"/>
                <a:cs typeface="Calibri" pitchFamily="34" charset="0"/>
              </a:rPr>
              <a:t> who left Guangdong Province, China.</a:t>
            </a:r>
          </a:p>
          <a:p>
            <a:endParaRPr lang="en-IN" sz="2000" dirty="0" smtClean="0">
              <a:latin typeface="Calibri" pitchFamily="34" charset="0"/>
              <a:cs typeface="Calibri" pitchFamily="34" charset="0"/>
            </a:endParaRPr>
          </a:p>
          <a:p>
            <a:pPr>
              <a:buFont typeface="Arial" pitchFamily="34" charset="0"/>
              <a:buChar char="•"/>
            </a:pPr>
            <a:r>
              <a:rPr lang="en-IN" sz="2000" dirty="0" smtClean="0">
                <a:latin typeface="Calibri" pitchFamily="34" charset="0"/>
                <a:cs typeface="Calibri" pitchFamily="34" charset="0"/>
              </a:rPr>
              <a:t>Arrived in Hong Kong, where he infected 10 other people staying in a hotel, leading directly or indirectly to cases in 8 countries. </a:t>
            </a:r>
          </a:p>
          <a:p>
            <a:endParaRPr lang="en-IN" sz="2000" dirty="0" smtClean="0">
              <a:latin typeface="Calibri" pitchFamily="34" charset="0"/>
              <a:cs typeface="Calibri" pitchFamily="34" charset="0"/>
            </a:endParaRPr>
          </a:p>
          <a:p>
            <a:pPr>
              <a:buFont typeface="Arial" pitchFamily="34" charset="0"/>
              <a:buChar char="•"/>
            </a:pPr>
            <a:r>
              <a:rPr lang="en-IN" sz="2000" dirty="0" smtClean="0">
                <a:latin typeface="Calibri" pitchFamily="34" charset="0"/>
                <a:cs typeface="Calibri" pitchFamily="34" charset="0"/>
              </a:rPr>
              <a:t>The combined influence of World Health Organization (WHO) travel advisories and media attention to SARS affected </a:t>
            </a:r>
            <a:r>
              <a:rPr lang="en-IN" sz="2000" dirty="0" err="1" smtClean="0">
                <a:latin typeface="Calibri" pitchFamily="34" charset="0"/>
                <a:cs typeface="Calibri" pitchFamily="34" charset="0"/>
              </a:rPr>
              <a:t>traveler</a:t>
            </a:r>
            <a:r>
              <a:rPr lang="en-IN" sz="2000" dirty="0" smtClean="0">
                <a:latin typeface="Calibri" pitchFamily="34" charset="0"/>
                <a:cs typeface="Calibri" pitchFamily="34" charset="0"/>
              </a:rPr>
              <a:t> </a:t>
            </a:r>
            <a:r>
              <a:rPr lang="en-IN" sz="2000" dirty="0" err="1" smtClean="0">
                <a:latin typeface="Calibri" pitchFamily="34" charset="0"/>
                <a:cs typeface="Calibri" pitchFamily="34" charset="0"/>
              </a:rPr>
              <a:t>behavior</a:t>
            </a:r>
            <a:r>
              <a:rPr lang="en-IN" sz="2000" dirty="0" smtClean="0">
                <a:latin typeface="Calibri" pitchFamily="34" charset="0"/>
                <a:cs typeface="Calibri" pitchFamily="34" charset="0"/>
              </a:rPr>
              <a:t>.</a:t>
            </a:r>
          </a:p>
          <a:p>
            <a:pPr>
              <a:buFont typeface="Arial" pitchFamily="34" charset="0"/>
              <a:buChar char="•"/>
            </a:pPr>
            <a:endParaRPr lang="en-IN" sz="2000" dirty="0" smtClean="0">
              <a:latin typeface="Calibri" pitchFamily="34" charset="0"/>
              <a:cs typeface="Calibri" pitchFamily="34" charset="0"/>
            </a:endParaRPr>
          </a:p>
          <a:p>
            <a:pPr>
              <a:buFont typeface="Arial" pitchFamily="34" charset="0"/>
              <a:buChar char="•"/>
            </a:pPr>
            <a:r>
              <a:rPr lang="en-IN" sz="2000" dirty="0" smtClean="0">
                <a:latin typeface="Calibri" pitchFamily="34" charset="0"/>
                <a:cs typeface="Calibri" pitchFamily="34" charset="0"/>
              </a:rPr>
              <a:t>Tourist arrivals in East Asian airports dropped 41% from April 1 to April 21, 2003.</a:t>
            </a:r>
          </a:p>
          <a:p>
            <a:endParaRPr lang="en-GB" sz="2000" b="1" dirty="0" smtClean="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a:bodyPr>
          <a:lstStyle/>
          <a:p>
            <a:r>
              <a:rPr lang="en-IN" sz="1400" b="1" dirty="0" smtClean="0"/>
              <a:t>FIGURE 2. Pandemic (H1N1) 2009. Countries, territories and areas with laboratory-confirmed cases and</a:t>
            </a:r>
            <a:br>
              <a:rPr lang="en-IN" sz="1400" b="1" dirty="0" smtClean="0"/>
            </a:br>
            <a:r>
              <a:rPr lang="en-IN" sz="1400" dirty="0" smtClean="0"/>
              <a:t>number of deaths as reported to WHO. Status as of 1 August 2010</a:t>
            </a:r>
            <a:endParaRPr lang="en-IN" sz="1400" dirty="0"/>
          </a:p>
        </p:txBody>
      </p:sp>
      <p:pic>
        <p:nvPicPr>
          <p:cNvPr id="45058" name="Picture 2"/>
          <p:cNvPicPr>
            <a:picLocks noGrp="1" noChangeAspect="1" noChangeArrowheads="1"/>
          </p:cNvPicPr>
          <p:nvPr>
            <p:ph sz="quarter" idx="1"/>
          </p:nvPr>
        </p:nvPicPr>
        <p:blipFill>
          <a:blip r:embed="rId2" cstate="print"/>
          <a:srcRect/>
          <a:stretch>
            <a:fillRect/>
          </a:stretch>
        </p:blipFill>
        <p:spPr bwMode="auto">
          <a:xfrm>
            <a:off x="609600" y="1371600"/>
            <a:ext cx="7892480" cy="5105400"/>
          </a:xfrm>
          <a:prstGeom prst="rect">
            <a:avLst/>
          </a:prstGeom>
          <a:ln w="88900" cap="sq" cmpd="thickThin">
            <a:solidFill>
              <a:srgbClr val="000000"/>
            </a:solidFill>
            <a:prstDash val="solid"/>
            <a:miter lim="800000"/>
          </a:ln>
          <a:effectLst>
            <a:innerShdw blurRad="76200">
              <a:srgbClr val="000000"/>
            </a:innerShdw>
          </a:effectLst>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a:bodyPr>
          <a:lstStyle/>
          <a:p>
            <a:r>
              <a:rPr lang="en-US" sz="2800" dirty="0" smtClean="0">
                <a:latin typeface="AR CENA" pitchFamily="2" charset="0"/>
              </a:rPr>
              <a:t>2009 INFLUENZA A(H1N1)</a:t>
            </a:r>
            <a:endParaRPr lang="en-IN" sz="2800" dirty="0">
              <a:latin typeface="AR CENA" pitchFamily="2" charset="0"/>
            </a:endParaRPr>
          </a:p>
        </p:txBody>
      </p:sp>
      <p:pic>
        <p:nvPicPr>
          <p:cNvPr id="41986" name="Picture 2"/>
          <p:cNvPicPr>
            <a:picLocks noGrp="1" noChangeAspect="1" noChangeArrowheads="1"/>
          </p:cNvPicPr>
          <p:nvPr>
            <p:ph sz="quarter" idx="1"/>
          </p:nvPr>
        </p:nvPicPr>
        <p:blipFill>
          <a:blip r:embed="rId2" cstate="print"/>
          <a:stretch>
            <a:fillRect/>
          </a:stretch>
        </p:blipFill>
        <p:spPr bwMode="auto">
          <a:xfrm>
            <a:off x="5867400" y="4038600"/>
            <a:ext cx="3057525" cy="2438400"/>
          </a:xfrm>
          <a:prstGeom prst="rect">
            <a:avLst/>
          </a:prstGeom>
          <a:noFill/>
          <a:ln w="9525">
            <a:noFill/>
            <a:miter lim="800000"/>
            <a:headEnd/>
            <a:tailEnd/>
          </a:ln>
        </p:spPr>
      </p:pic>
      <p:pic>
        <p:nvPicPr>
          <p:cNvPr id="5" name="Picture 4" descr="oth_BCT_c9725ENimage009"/>
          <p:cNvPicPr>
            <a:picLocks noChangeAspect="1" noChangeArrowheads="1"/>
          </p:cNvPicPr>
          <p:nvPr/>
        </p:nvPicPr>
        <p:blipFill>
          <a:blip r:embed="rId3" cstate="print">
            <a:lum bright="-14000" contrast="6000"/>
          </a:blip>
          <a:srcRect/>
          <a:stretch>
            <a:fillRect/>
          </a:stretch>
        </p:blipFill>
        <p:spPr bwMode="auto">
          <a:xfrm>
            <a:off x="6934200" y="457200"/>
            <a:ext cx="1776412" cy="1479550"/>
          </a:xfrm>
          <a:prstGeom prst="rect">
            <a:avLst/>
          </a:prstGeom>
          <a:noFill/>
          <a:ln w="9525">
            <a:noFill/>
            <a:miter lim="800000"/>
            <a:headEnd/>
            <a:tailEnd/>
          </a:ln>
          <a:effectLst>
            <a:outerShdw dist="107763" dir="2700000" algn="ctr" rotWithShape="0">
              <a:srgbClr val="808080">
                <a:alpha val="50000"/>
              </a:srgbClr>
            </a:outerShdw>
          </a:effectLst>
        </p:spPr>
      </p:pic>
      <p:pic>
        <p:nvPicPr>
          <p:cNvPr id="41987" name="Picture 3"/>
          <p:cNvPicPr>
            <a:picLocks noChangeAspect="1" noChangeArrowheads="1"/>
          </p:cNvPicPr>
          <p:nvPr/>
        </p:nvPicPr>
        <p:blipFill>
          <a:blip r:embed="rId4" cstate="print"/>
          <a:srcRect/>
          <a:stretch>
            <a:fillRect/>
          </a:stretch>
        </p:blipFill>
        <p:spPr bwMode="auto">
          <a:xfrm>
            <a:off x="6553200" y="2057400"/>
            <a:ext cx="2133600" cy="1828801"/>
          </a:xfrm>
          <a:prstGeom prst="rect">
            <a:avLst/>
          </a:prstGeom>
          <a:noFill/>
          <a:ln w="9525">
            <a:noFill/>
            <a:miter lim="800000"/>
            <a:headEnd/>
            <a:tailEnd/>
          </a:ln>
        </p:spPr>
      </p:pic>
      <p:sp>
        <p:nvSpPr>
          <p:cNvPr id="7" name="Rectangle 6"/>
          <p:cNvSpPr/>
          <p:nvPr/>
        </p:nvSpPr>
        <p:spPr>
          <a:xfrm>
            <a:off x="533400" y="1066800"/>
            <a:ext cx="5486400" cy="5016758"/>
          </a:xfrm>
          <a:prstGeom prst="rect">
            <a:avLst/>
          </a:prstGeom>
        </p:spPr>
        <p:txBody>
          <a:bodyPr wrap="square">
            <a:spAutoFit/>
          </a:bodyPr>
          <a:lstStyle/>
          <a:p>
            <a:pPr>
              <a:buFont typeface="Wingdings" pitchFamily="2" charset="2"/>
              <a:buChar char="Ø"/>
            </a:pPr>
            <a:r>
              <a:rPr lang="en-IN" sz="2000" dirty="0" smtClean="0">
                <a:latin typeface="Calibri" pitchFamily="34" charset="0"/>
                <a:cs typeface="Calibri" pitchFamily="34" charset="0"/>
              </a:rPr>
              <a:t>In March 2009, a new strain of influenza A (H1N1) began spreading in Mexico. </a:t>
            </a:r>
          </a:p>
          <a:p>
            <a:endParaRPr lang="en-IN" sz="2000" dirty="0" smtClean="0">
              <a:latin typeface="Calibri" pitchFamily="34" charset="0"/>
              <a:cs typeface="Calibri" pitchFamily="34" charset="0"/>
            </a:endParaRPr>
          </a:p>
          <a:p>
            <a:pPr>
              <a:buFont typeface="Wingdings" pitchFamily="2" charset="2"/>
              <a:buChar char="Ø"/>
            </a:pPr>
            <a:r>
              <a:rPr lang="en-IN" sz="2000" dirty="0" smtClean="0">
                <a:latin typeface="Calibri" pitchFamily="34" charset="0"/>
                <a:cs typeface="Calibri" pitchFamily="34" charset="0"/>
              </a:rPr>
              <a:t>Within 30 days, cases occurred in US states bordering Mexico. </a:t>
            </a:r>
          </a:p>
          <a:p>
            <a:endParaRPr lang="en-IN" sz="2000" dirty="0" smtClean="0">
              <a:latin typeface="Calibri" pitchFamily="34" charset="0"/>
              <a:cs typeface="Calibri" pitchFamily="34" charset="0"/>
            </a:endParaRPr>
          </a:p>
          <a:p>
            <a:pPr>
              <a:buFont typeface="Wingdings" pitchFamily="2" charset="2"/>
              <a:buChar char="Ø"/>
            </a:pPr>
            <a:r>
              <a:rPr lang="en-IN" sz="2000" dirty="0" smtClean="0">
                <a:latin typeface="Calibri" pitchFamily="34" charset="0"/>
                <a:cs typeface="Calibri" pitchFamily="34" charset="0"/>
              </a:rPr>
              <a:t>Within 90 days, WHO declared that a pandemic, or global outbreak of H1N1 influenza, was occurring.</a:t>
            </a:r>
          </a:p>
          <a:p>
            <a:endParaRPr lang="en-IN" sz="2000" dirty="0" smtClean="0">
              <a:latin typeface="Calibri" pitchFamily="34" charset="0"/>
              <a:cs typeface="Calibri" pitchFamily="34" charset="0"/>
            </a:endParaRPr>
          </a:p>
          <a:p>
            <a:pPr>
              <a:buFont typeface="Wingdings" pitchFamily="2" charset="2"/>
              <a:buChar char="Ø"/>
            </a:pPr>
            <a:r>
              <a:rPr lang="en-IN" sz="2000" dirty="0" smtClean="0">
                <a:latin typeface="Calibri" pitchFamily="34" charset="0"/>
                <a:cs typeface="Calibri" pitchFamily="34" charset="0"/>
              </a:rPr>
              <a:t> Analysis of preliminary passenger volume data for the largest airline carriers between Mexico and the United States indicated that during April 27 through May 17, 2010</a:t>
            </a:r>
            <a:r>
              <a:rPr lang="en-IN" sz="2000" dirty="0" smtClean="0">
                <a:solidFill>
                  <a:srgbClr val="C00000"/>
                </a:solidFill>
                <a:latin typeface="Calibri" pitchFamily="34" charset="0"/>
                <a:cs typeface="Calibri" pitchFamily="34" charset="0"/>
              </a:rPr>
              <a:t>, northbound volume dropped 42%</a:t>
            </a:r>
            <a:r>
              <a:rPr lang="en-IN" sz="2000" dirty="0" smtClean="0">
                <a:latin typeface="Calibri" pitchFamily="34" charset="0"/>
                <a:cs typeface="Calibri" pitchFamily="34" charset="0"/>
              </a:rPr>
              <a:t>, and </a:t>
            </a:r>
            <a:r>
              <a:rPr lang="en-IN" sz="2000" dirty="0" smtClean="0">
                <a:solidFill>
                  <a:srgbClr val="C00000"/>
                </a:solidFill>
                <a:latin typeface="Calibri" pitchFamily="34" charset="0"/>
                <a:cs typeface="Calibri" pitchFamily="34" charset="0"/>
              </a:rPr>
              <a:t>southbound volume dropped 57%</a:t>
            </a:r>
            <a:r>
              <a:rPr lang="en-IN" sz="2000" dirty="0" smtClean="0">
                <a:latin typeface="Calibri" pitchFamily="34" charset="0"/>
                <a:cs typeface="Calibri" pitchFamily="34" charset="0"/>
              </a:rPr>
              <a:t>, as compared to the previous year.</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Oval 2"/>
          <p:cNvSpPr>
            <a:spLocks noChangeArrowheads="1"/>
          </p:cNvSpPr>
          <p:nvPr/>
        </p:nvSpPr>
        <p:spPr bwMode="auto">
          <a:xfrm>
            <a:off x="468488" y="1066800"/>
            <a:ext cx="8218311" cy="5410200"/>
          </a:xfrm>
          <a:prstGeom prst="ellipse">
            <a:avLst/>
          </a:prstGeom>
          <a:solidFill>
            <a:schemeClr val="accent1"/>
          </a:solidFill>
          <a:ln w="9525">
            <a:solidFill>
              <a:schemeClr val="tx1"/>
            </a:solidFill>
            <a:round/>
            <a:headEnd/>
            <a:tailEnd/>
          </a:ln>
        </p:spPr>
        <p:txBody>
          <a:bodyPr wrap="none" anchor="ctr"/>
          <a:lstStyle/>
          <a:p>
            <a:endParaRPr lang="en-IN"/>
          </a:p>
        </p:txBody>
      </p:sp>
      <p:pic>
        <p:nvPicPr>
          <p:cNvPr id="40963" name="Picture 3" descr="CG2EC"/>
          <p:cNvPicPr>
            <a:picLocks noChangeAspect="1" noChangeArrowheads="1"/>
          </p:cNvPicPr>
          <p:nvPr/>
        </p:nvPicPr>
        <p:blipFill>
          <a:blip r:embed="rId3" cstate="print"/>
          <a:srcRect/>
          <a:stretch>
            <a:fillRect/>
          </a:stretch>
        </p:blipFill>
        <p:spPr bwMode="auto">
          <a:xfrm>
            <a:off x="3059290" y="2708275"/>
            <a:ext cx="1511300" cy="1295400"/>
          </a:xfrm>
          <a:prstGeom prst="rect">
            <a:avLst/>
          </a:prstGeom>
          <a:noFill/>
          <a:ln w="9525">
            <a:noFill/>
            <a:miter lim="800000"/>
            <a:headEnd/>
            <a:tailEnd/>
          </a:ln>
        </p:spPr>
      </p:pic>
      <p:pic>
        <p:nvPicPr>
          <p:cNvPr id="40964" name="Picture 4" descr="PE03680_[1]"/>
          <p:cNvPicPr>
            <a:picLocks noChangeAspect="1" noChangeArrowheads="1"/>
          </p:cNvPicPr>
          <p:nvPr/>
        </p:nvPicPr>
        <p:blipFill>
          <a:blip r:embed="rId4" cstate="print"/>
          <a:srcRect/>
          <a:stretch>
            <a:fillRect/>
          </a:stretch>
        </p:blipFill>
        <p:spPr bwMode="auto">
          <a:xfrm>
            <a:off x="2987323" y="1123951"/>
            <a:ext cx="1151467" cy="792163"/>
          </a:xfrm>
          <a:prstGeom prst="rect">
            <a:avLst/>
          </a:prstGeom>
          <a:noFill/>
          <a:ln w="9525">
            <a:noFill/>
            <a:miter lim="800000"/>
            <a:headEnd/>
            <a:tailEnd/>
          </a:ln>
        </p:spPr>
      </p:pic>
      <p:pic>
        <p:nvPicPr>
          <p:cNvPr id="40965" name="Picture 5" descr="j0282438[1]"/>
          <p:cNvPicPr>
            <a:picLocks noChangeAspect="1" noChangeArrowheads="1"/>
          </p:cNvPicPr>
          <p:nvPr/>
        </p:nvPicPr>
        <p:blipFill>
          <a:blip r:embed="rId5" cstate="print"/>
          <a:srcRect/>
          <a:stretch>
            <a:fillRect/>
          </a:stretch>
        </p:blipFill>
        <p:spPr bwMode="auto">
          <a:xfrm>
            <a:off x="4859867" y="1125538"/>
            <a:ext cx="1152878" cy="946150"/>
          </a:xfrm>
          <a:prstGeom prst="rect">
            <a:avLst/>
          </a:prstGeom>
          <a:noFill/>
          <a:ln w="9525">
            <a:noFill/>
            <a:miter lim="800000"/>
            <a:headEnd/>
            <a:tailEnd/>
          </a:ln>
        </p:spPr>
      </p:pic>
      <p:pic>
        <p:nvPicPr>
          <p:cNvPr id="40966" name="Picture 6" descr="j0383434[1]"/>
          <p:cNvPicPr>
            <a:picLocks noChangeAspect="1" noChangeArrowheads="1"/>
          </p:cNvPicPr>
          <p:nvPr/>
        </p:nvPicPr>
        <p:blipFill>
          <a:blip r:embed="rId6" cstate="print"/>
          <a:srcRect/>
          <a:stretch>
            <a:fillRect/>
          </a:stretch>
        </p:blipFill>
        <p:spPr bwMode="auto">
          <a:xfrm>
            <a:off x="6084711" y="2708275"/>
            <a:ext cx="1223434" cy="1295400"/>
          </a:xfrm>
          <a:prstGeom prst="rect">
            <a:avLst/>
          </a:prstGeom>
          <a:noFill/>
          <a:ln w="9525">
            <a:noFill/>
            <a:miter lim="800000"/>
            <a:headEnd/>
            <a:tailEnd/>
          </a:ln>
        </p:spPr>
      </p:pic>
      <p:pic>
        <p:nvPicPr>
          <p:cNvPr id="40967" name="Picture 7" descr="j0312078[1]"/>
          <p:cNvPicPr>
            <a:picLocks noChangeAspect="1" noChangeArrowheads="1"/>
          </p:cNvPicPr>
          <p:nvPr/>
        </p:nvPicPr>
        <p:blipFill>
          <a:blip r:embed="rId7" cstate="print"/>
          <a:srcRect/>
          <a:stretch>
            <a:fillRect/>
          </a:stretch>
        </p:blipFill>
        <p:spPr bwMode="auto">
          <a:xfrm>
            <a:off x="5507568" y="4581525"/>
            <a:ext cx="793044" cy="723900"/>
          </a:xfrm>
          <a:prstGeom prst="rect">
            <a:avLst/>
          </a:prstGeom>
          <a:noFill/>
          <a:ln w="9525">
            <a:noFill/>
            <a:miter lim="800000"/>
            <a:headEnd/>
            <a:tailEnd/>
          </a:ln>
        </p:spPr>
      </p:pic>
      <p:pic>
        <p:nvPicPr>
          <p:cNvPr id="40968" name="Picture 8" descr="j0229005[1]"/>
          <p:cNvPicPr>
            <a:picLocks noChangeAspect="1" noChangeArrowheads="1"/>
          </p:cNvPicPr>
          <p:nvPr/>
        </p:nvPicPr>
        <p:blipFill>
          <a:blip r:embed="rId8" cstate="print"/>
          <a:srcRect/>
          <a:stretch>
            <a:fillRect/>
          </a:stretch>
        </p:blipFill>
        <p:spPr bwMode="auto">
          <a:xfrm>
            <a:off x="2339622" y="4292600"/>
            <a:ext cx="791634" cy="1079500"/>
          </a:xfrm>
          <a:prstGeom prst="rect">
            <a:avLst/>
          </a:prstGeom>
          <a:noFill/>
          <a:ln w="9525">
            <a:noFill/>
            <a:miter lim="800000"/>
            <a:headEnd/>
            <a:tailEnd/>
          </a:ln>
        </p:spPr>
      </p:pic>
      <p:pic>
        <p:nvPicPr>
          <p:cNvPr id="40969" name="Picture 9"/>
          <p:cNvPicPr>
            <a:picLocks noChangeAspect="1" noChangeArrowheads="1"/>
          </p:cNvPicPr>
          <p:nvPr/>
        </p:nvPicPr>
        <p:blipFill>
          <a:blip r:embed="rId9" cstate="print"/>
          <a:srcRect/>
          <a:stretch>
            <a:fillRect/>
          </a:stretch>
        </p:blipFill>
        <p:spPr bwMode="auto">
          <a:xfrm>
            <a:off x="4114800" y="5410200"/>
            <a:ext cx="448733" cy="447675"/>
          </a:xfrm>
          <a:prstGeom prst="rect">
            <a:avLst/>
          </a:prstGeom>
          <a:noFill/>
          <a:ln w="9525">
            <a:noFill/>
            <a:miter lim="800000"/>
            <a:headEnd/>
            <a:tailEnd/>
          </a:ln>
        </p:spPr>
      </p:pic>
      <p:pic>
        <p:nvPicPr>
          <p:cNvPr id="40970" name="Picture 10" descr="j0329528[1]"/>
          <p:cNvPicPr>
            <a:picLocks noChangeAspect="1" noChangeArrowheads="1"/>
          </p:cNvPicPr>
          <p:nvPr/>
        </p:nvPicPr>
        <p:blipFill>
          <a:blip r:embed="rId10" cstate="print"/>
          <a:srcRect/>
          <a:stretch>
            <a:fillRect/>
          </a:stretch>
        </p:blipFill>
        <p:spPr bwMode="auto">
          <a:xfrm>
            <a:off x="540456" y="2852738"/>
            <a:ext cx="575733" cy="647700"/>
          </a:xfrm>
          <a:prstGeom prst="rect">
            <a:avLst/>
          </a:prstGeom>
          <a:noFill/>
          <a:ln w="9525">
            <a:noFill/>
            <a:miter lim="800000"/>
            <a:headEnd/>
            <a:tailEnd/>
          </a:ln>
        </p:spPr>
      </p:pic>
      <p:pic>
        <p:nvPicPr>
          <p:cNvPr id="40971" name="Picture 11" descr="j0250385[1]"/>
          <p:cNvPicPr>
            <a:picLocks noChangeAspect="1" noChangeArrowheads="1"/>
          </p:cNvPicPr>
          <p:nvPr/>
        </p:nvPicPr>
        <p:blipFill>
          <a:blip r:embed="rId11" cstate="print"/>
          <a:srcRect/>
          <a:stretch>
            <a:fillRect/>
          </a:stretch>
        </p:blipFill>
        <p:spPr bwMode="auto">
          <a:xfrm rot="-1436759">
            <a:off x="1044222" y="2349500"/>
            <a:ext cx="1581856" cy="1123950"/>
          </a:xfrm>
          <a:prstGeom prst="rect">
            <a:avLst/>
          </a:prstGeom>
          <a:noFill/>
          <a:ln w="9525">
            <a:noFill/>
            <a:miter lim="800000"/>
            <a:headEnd/>
            <a:tailEnd/>
          </a:ln>
        </p:spPr>
      </p:pic>
      <p:sp>
        <p:nvSpPr>
          <p:cNvPr id="40972" name="Text Box 12"/>
          <p:cNvSpPr txBox="1">
            <a:spLocks noChangeArrowheads="1"/>
          </p:cNvSpPr>
          <p:nvPr/>
        </p:nvSpPr>
        <p:spPr bwMode="auto">
          <a:xfrm>
            <a:off x="2841978" y="1906588"/>
            <a:ext cx="1727200" cy="791408"/>
          </a:xfrm>
          <a:prstGeom prst="rect">
            <a:avLst/>
          </a:prstGeom>
          <a:noFill/>
          <a:ln w="9525">
            <a:noFill/>
            <a:miter lim="800000"/>
            <a:headEnd/>
            <a:tailEnd/>
          </a:ln>
        </p:spPr>
        <p:txBody>
          <a:bodyPr lIns="97955" tIns="48977" rIns="97955" bIns="48977">
            <a:spAutoFit/>
          </a:bodyPr>
          <a:lstStyle/>
          <a:p>
            <a:pPr algn="ctr" defTabSz="979488">
              <a:buClrTx/>
              <a:buSzTx/>
              <a:buFontTx/>
              <a:buNone/>
            </a:pPr>
            <a:r>
              <a:rPr lang="en-GB" sz="1500">
                <a:solidFill>
                  <a:schemeClr val="tx1"/>
                </a:solidFill>
                <a:latin typeface="Arial" charset="0"/>
              </a:rPr>
              <a:t>(a) Assessment and Medical care, staff &amp; equipment</a:t>
            </a:r>
          </a:p>
        </p:txBody>
      </p:sp>
      <p:sp>
        <p:nvSpPr>
          <p:cNvPr id="40973" name="Text Box 13"/>
          <p:cNvSpPr txBox="1">
            <a:spLocks noChangeArrowheads="1"/>
          </p:cNvSpPr>
          <p:nvPr/>
        </p:nvSpPr>
        <p:spPr bwMode="auto">
          <a:xfrm>
            <a:off x="5939367" y="1773239"/>
            <a:ext cx="1941689" cy="1022240"/>
          </a:xfrm>
          <a:prstGeom prst="rect">
            <a:avLst/>
          </a:prstGeom>
          <a:noFill/>
          <a:ln w="9525">
            <a:noFill/>
            <a:miter lim="800000"/>
            <a:headEnd/>
            <a:tailEnd/>
          </a:ln>
        </p:spPr>
        <p:txBody>
          <a:bodyPr lIns="97955" tIns="48977" rIns="97955" bIns="48977">
            <a:spAutoFit/>
          </a:bodyPr>
          <a:lstStyle/>
          <a:p>
            <a:pPr algn="ctr" defTabSz="979488">
              <a:buClrTx/>
              <a:buSzTx/>
              <a:buFontTx/>
              <a:buNone/>
            </a:pPr>
            <a:r>
              <a:rPr lang="en-GB" sz="1500">
                <a:solidFill>
                  <a:schemeClr val="tx1"/>
                </a:solidFill>
                <a:latin typeface="Arial" charset="0"/>
              </a:rPr>
              <a:t>(b) Equipment &amp; personnel for transport ill travellers</a:t>
            </a:r>
          </a:p>
        </p:txBody>
      </p:sp>
      <p:sp>
        <p:nvSpPr>
          <p:cNvPr id="40974" name="Text Box 14"/>
          <p:cNvSpPr txBox="1">
            <a:spLocks noChangeArrowheads="1"/>
          </p:cNvSpPr>
          <p:nvPr/>
        </p:nvSpPr>
        <p:spPr bwMode="auto">
          <a:xfrm>
            <a:off x="4428067" y="2852739"/>
            <a:ext cx="1943100" cy="1099184"/>
          </a:xfrm>
          <a:prstGeom prst="rect">
            <a:avLst/>
          </a:prstGeom>
          <a:noFill/>
          <a:ln w="9525">
            <a:noFill/>
            <a:miter lim="800000"/>
            <a:headEnd/>
            <a:tailEnd/>
          </a:ln>
        </p:spPr>
        <p:txBody>
          <a:bodyPr lIns="97955" tIns="48977" rIns="97955" bIns="48977">
            <a:spAutoFit/>
          </a:bodyPr>
          <a:lstStyle/>
          <a:p>
            <a:pPr algn="ctr" defTabSz="979488">
              <a:buClrTx/>
              <a:buSzTx/>
              <a:buFontTx/>
              <a:buNone/>
            </a:pPr>
            <a:r>
              <a:rPr lang="en-GB" sz="2000" dirty="0">
                <a:solidFill>
                  <a:schemeClr val="tx1"/>
                </a:solidFill>
                <a:latin typeface="Arial" charset="0"/>
              </a:rPr>
              <a:t>(</a:t>
            </a:r>
            <a:r>
              <a:rPr lang="en-GB" sz="1500" dirty="0">
                <a:solidFill>
                  <a:schemeClr val="tx1"/>
                </a:solidFill>
                <a:latin typeface="Arial" charset="0"/>
              </a:rPr>
              <a:t>c) Trained personnel for inspection of conveyances</a:t>
            </a:r>
          </a:p>
        </p:txBody>
      </p:sp>
      <p:pic>
        <p:nvPicPr>
          <p:cNvPr id="40975" name="Picture 15" descr="PE02423_[1]"/>
          <p:cNvPicPr>
            <a:picLocks noChangeAspect="1" noChangeArrowheads="1"/>
          </p:cNvPicPr>
          <p:nvPr/>
        </p:nvPicPr>
        <p:blipFill>
          <a:blip r:embed="rId12" cstate="print"/>
          <a:srcRect/>
          <a:stretch>
            <a:fillRect/>
          </a:stretch>
        </p:blipFill>
        <p:spPr bwMode="auto">
          <a:xfrm>
            <a:off x="7452078" y="2997200"/>
            <a:ext cx="647700" cy="781050"/>
          </a:xfrm>
          <a:prstGeom prst="rect">
            <a:avLst/>
          </a:prstGeom>
          <a:noFill/>
          <a:ln w="9525">
            <a:noFill/>
            <a:miter lim="800000"/>
            <a:headEnd/>
            <a:tailEnd/>
          </a:ln>
        </p:spPr>
      </p:pic>
      <p:sp>
        <p:nvSpPr>
          <p:cNvPr id="40976" name="Text Box 16"/>
          <p:cNvSpPr txBox="1">
            <a:spLocks noChangeArrowheads="1"/>
          </p:cNvSpPr>
          <p:nvPr/>
        </p:nvSpPr>
        <p:spPr bwMode="auto">
          <a:xfrm>
            <a:off x="2988734" y="4076701"/>
            <a:ext cx="2736145" cy="1330017"/>
          </a:xfrm>
          <a:prstGeom prst="rect">
            <a:avLst/>
          </a:prstGeom>
          <a:noFill/>
          <a:ln w="9525">
            <a:noFill/>
            <a:miter lim="800000"/>
            <a:headEnd/>
            <a:tailEnd/>
          </a:ln>
        </p:spPr>
        <p:txBody>
          <a:bodyPr lIns="97955" tIns="48977" rIns="97955" bIns="48977">
            <a:spAutoFit/>
          </a:bodyPr>
          <a:lstStyle/>
          <a:p>
            <a:pPr algn="ctr" defTabSz="979488">
              <a:buClrTx/>
              <a:buSzTx/>
              <a:buFontTx/>
              <a:buNone/>
            </a:pPr>
            <a:r>
              <a:rPr lang="en-GB" sz="2000">
                <a:solidFill>
                  <a:schemeClr val="tx1"/>
                </a:solidFill>
                <a:latin typeface="Arial" charset="0"/>
              </a:rPr>
              <a:t>(</a:t>
            </a:r>
            <a:r>
              <a:rPr lang="en-GB" sz="1500">
                <a:solidFill>
                  <a:schemeClr val="tx1"/>
                </a:solidFill>
                <a:latin typeface="Arial" charset="0"/>
              </a:rPr>
              <a:t>d)</a:t>
            </a:r>
            <a:r>
              <a:rPr lang="en-GB" sz="1500" b="0">
                <a:solidFill>
                  <a:schemeClr val="tx1"/>
                </a:solidFill>
                <a:latin typeface="Arial" charset="0"/>
              </a:rPr>
              <a:t> </a:t>
            </a:r>
            <a:r>
              <a:rPr lang="en-GB" sz="1500">
                <a:solidFill>
                  <a:schemeClr val="tx1"/>
                </a:solidFill>
                <a:latin typeface="Arial" charset="0"/>
              </a:rPr>
              <a:t>ensure save environment: water, food, waste, wash rooms &amp; other potential risk areas - inspection programmes</a:t>
            </a:r>
          </a:p>
        </p:txBody>
      </p:sp>
      <p:sp>
        <p:nvSpPr>
          <p:cNvPr id="40977" name="Text Box 17"/>
          <p:cNvSpPr txBox="1">
            <a:spLocks noChangeArrowheads="1"/>
          </p:cNvSpPr>
          <p:nvPr/>
        </p:nvSpPr>
        <p:spPr bwMode="auto">
          <a:xfrm>
            <a:off x="684389" y="3500438"/>
            <a:ext cx="2015067" cy="791408"/>
          </a:xfrm>
          <a:prstGeom prst="rect">
            <a:avLst/>
          </a:prstGeom>
          <a:noFill/>
          <a:ln w="9525">
            <a:noFill/>
            <a:miter lim="800000"/>
            <a:headEnd/>
            <a:tailEnd/>
          </a:ln>
        </p:spPr>
        <p:txBody>
          <a:bodyPr lIns="97955" tIns="48977" rIns="97955" bIns="48977">
            <a:spAutoFit/>
          </a:bodyPr>
          <a:lstStyle/>
          <a:p>
            <a:pPr algn="ctr" defTabSz="979488">
              <a:buClrTx/>
              <a:buSzTx/>
              <a:buFontTx/>
              <a:buNone/>
            </a:pPr>
            <a:r>
              <a:rPr lang="en-GB" sz="1500">
                <a:solidFill>
                  <a:schemeClr val="tx1"/>
                </a:solidFill>
                <a:latin typeface="Arial" charset="0"/>
              </a:rPr>
              <a:t>(e) Trained staff and programme for vector control</a:t>
            </a:r>
          </a:p>
        </p:txBody>
      </p:sp>
      <p:sp>
        <p:nvSpPr>
          <p:cNvPr id="40978" name="Text Box 18"/>
          <p:cNvSpPr txBox="1">
            <a:spLocks noChangeArrowheads="1"/>
          </p:cNvSpPr>
          <p:nvPr/>
        </p:nvSpPr>
        <p:spPr bwMode="auto">
          <a:xfrm>
            <a:off x="0" y="179388"/>
            <a:ext cx="4717345" cy="375909"/>
          </a:xfrm>
          <a:prstGeom prst="rect">
            <a:avLst/>
          </a:prstGeom>
          <a:noFill/>
          <a:ln w="9525">
            <a:noFill/>
            <a:miter lim="800000"/>
            <a:headEnd/>
            <a:tailEnd/>
          </a:ln>
        </p:spPr>
        <p:txBody>
          <a:bodyPr lIns="97955" tIns="48977" rIns="97955" bIns="48977">
            <a:spAutoFit/>
          </a:bodyPr>
          <a:lstStyle/>
          <a:p>
            <a:pPr defTabSz="979488">
              <a:buClrTx/>
              <a:buSzTx/>
              <a:buFontTx/>
              <a:buNone/>
            </a:pPr>
            <a:r>
              <a:rPr lang="en-GB">
                <a:solidFill>
                  <a:schemeClr val="bg1"/>
                </a:solidFill>
                <a:latin typeface="Arial" charset="0"/>
              </a:rPr>
              <a:t>Capacity Strengthening at Points of Entry </a:t>
            </a:r>
          </a:p>
        </p:txBody>
      </p:sp>
      <p:sp>
        <p:nvSpPr>
          <p:cNvPr id="40979" name="Text Box 19"/>
          <p:cNvSpPr txBox="1">
            <a:spLocks noChangeArrowheads="1"/>
          </p:cNvSpPr>
          <p:nvPr/>
        </p:nvSpPr>
        <p:spPr bwMode="auto">
          <a:xfrm>
            <a:off x="468489" y="260350"/>
            <a:ext cx="8207022" cy="483631"/>
          </a:xfrm>
          <a:prstGeom prst="rect">
            <a:avLst/>
          </a:prstGeom>
          <a:solidFill>
            <a:schemeClr val="accent1">
              <a:lumMod val="40000"/>
              <a:lumOff val="60000"/>
            </a:schemeClr>
          </a:solidFill>
          <a:ln w="9525">
            <a:solidFill>
              <a:schemeClr val="tx1"/>
            </a:solidFill>
            <a:miter lim="800000"/>
            <a:headEnd/>
            <a:tailEnd/>
          </a:ln>
        </p:spPr>
        <p:txBody>
          <a:bodyPr wrap="square" lIns="97955" tIns="48977" rIns="97955" bIns="48977">
            <a:spAutoFit/>
          </a:bodyPr>
          <a:lstStyle/>
          <a:p>
            <a:pPr algn="ctr" defTabSz="979488">
              <a:buClrTx/>
              <a:buSzTx/>
              <a:buFontTx/>
              <a:buNone/>
            </a:pPr>
            <a:r>
              <a:rPr lang="en-GB" sz="2500" dirty="0" smtClean="0">
                <a:solidFill>
                  <a:schemeClr val="tx1">
                    <a:lumMod val="85000"/>
                    <a:lumOff val="15000"/>
                  </a:schemeClr>
                </a:solidFill>
                <a:latin typeface="AR CENA" pitchFamily="2" charset="0"/>
              </a:rPr>
              <a:t>POINT OF ENTRY : CORE CAPACITY REQUIREMENTS  (ROUTINE)</a:t>
            </a:r>
            <a:endParaRPr lang="en-GB" sz="2500" dirty="0">
              <a:solidFill>
                <a:schemeClr val="tx1">
                  <a:lumMod val="85000"/>
                  <a:lumOff val="15000"/>
                </a:schemeClr>
              </a:solidFill>
              <a:latin typeface="AR CENA" pitchFamily="2"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Oval 2"/>
          <p:cNvSpPr>
            <a:spLocks noChangeArrowheads="1"/>
          </p:cNvSpPr>
          <p:nvPr/>
        </p:nvSpPr>
        <p:spPr bwMode="auto">
          <a:xfrm>
            <a:off x="381000" y="1066800"/>
            <a:ext cx="8494889" cy="5345113"/>
          </a:xfrm>
          <a:prstGeom prst="ellipse">
            <a:avLst/>
          </a:prstGeom>
          <a:solidFill>
            <a:schemeClr val="accent1"/>
          </a:solidFill>
          <a:ln w="9525">
            <a:solidFill>
              <a:schemeClr val="tx1"/>
            </a:solidFill>
            <a:round/>
            <a:headEnd/>
            <a:tailEnd/>
          </a:ln>
        </p:spPr>
        <p:txBody>
          <a:bodyPr wrap="none" anchor="ctr"/>
          <a:lstStyle/>
          <a:p>
            <a:endParaRPr lang="en-IN"/>
          </a:p>
        </p:txBody>
      </p:sp>
      <p:sp>
        <p:nvSpPr>
          <p:cNvPr id="35843" name="Text Box 3"/>
          <p:cNvSpPr txBox="1">
            <a:spLocks noChangeArrowheads="1"/>
          </p:cNvSpPr>
          <p:nvPr/>
        </p:nvSpPr>
        <p:spPr bwMode="auto">
          <a:xfrm rot="-5400000">
            <a:off x="1005540" y="2011187"/>
            <a:ext cx="582544" cy="505178"/>
          </a:xfrm>
          <a:prstGeom prst="rect">
            <a:avLst/>
          </a:prstGeom>
          <a:solidFill>
            <a:srgbClr val="5303E3"/>
          </a:solidFill>
          <a:ln w="9525" algn="ctr">
            <a:noFill/>
            <a:miter lim="800000"/>
            <a:headEnd/>
            <a:tailEnd/>
          </a:ln>
        </p:spPr>
        <p:txBody>
          <a:bodyPr vert="eaVert" lIns="97955" tIns="48977" rIns="97955" bIns="48977">
            <a:spAutoFit/>
          </a:bodyPr>
          <a:lstStyle/>
          <a:p>
            <a:pPr algn="ctr" defTabSz="979488">
              <a:buClrTx/>
              <a:buSzTx/>
              <a:buFontTx/>
              <a:buNone/>
            </a:pPr>
            <a:r>
              <a:rPr lang="en-GB" sz="2500" b="0">
                <a:solidFill>
                  <a:schemeClr val="bg1"/>
                </a:solidFill>
                <a:latin typeface="Baskerville Old Face" pitchFamily="18" charset="0"/>
              </a:rPr>
              <a:t>a</a:t>
            </a:r>
          </a:p>
        </p:txBody>
      </p:sp>
      <p:sp>
        <p:nvSpPr>
          <p:cNvPr id="35844" name="Text Box 4"/>
          <p:cNvSpPr txBox="1">
            <a:spLocks noChangeArrowheads="1"/>
          </p:cNvSpPr>
          <p:nvPr/>
        </p:nvSpPr>
        <p:spPr bwMode="auto">
          <a:xfrm>
            <a:off x="1547990" y="1628775"/>
            <a:ext cx="1655233" cy="1487488"/>
          </a:xfrm>
          <a:prstGeom prst="rect">
            <a:avLst/>
          </a:prstGeom>
          <a:solidFill>
            <a:srgbClr val="00FF00"/>
          </a:solidFill>
          <a:ln w="9525">
            <a:noFill/>
            <a:miter lim="800000"/>
            <a:headEnd/>
            <a:tailEnd/>
          </a:ln>
        </p:spPr>
        <p:txBody>
          <a:bodyPr lIns="97955" tIns="48977" rIns="97955" bIns="48977">
            <a:spAutoFit/>
          </a:bodyPr>
          <a:lstStyle/>
          <a:p>
            <a:pPr defTabSz="979488">
              <a:buClrTx/>
              <a:buSzTx/>
              <a:buFontTx/>
              <a:buNone/>
            </a:pPr>
            <a:r>
              <a:rPr lang="en-GB" sz="1300">
                <a:solidFill>
                  <a:schemeClr val="bg1"/>
                </a:solidFill>
                <a:latin typeface="Arial" charset="0"/>
              </a:rPr>
              <a:t>Public Health Emergency Contingency plan:</a:t>
            </a:r>
            <a:r>
              <a:rPr lang="en-GB" sz="1300">
                <a:solidFill>
                  <a:schemeClr val="tx1"/>
                </a:solidFill>
                <a:latin typeface="Arial" charset="0"/>
              </a:rPr>
              <a:t> coordinator, contact points for relevant PoE, PH &amp; other agencies</a:t>
            </a:r>
          </a:p>
        </p:txBody>
      </p:sp>
      <p:sp>
        <p:nvSpPr>
          <p:cNvPr id="35845" name="Text Box 5"/>
          <p:cNvSpPr txBox="1">
            <a:spLocks noChangeArrowheads="1"/>
          </p:cNvSpPr>
          <p:nvPr/>
        </p:nvSpPr>
        <p:spPr bwMode="auto">
          <a:xfrm>
            <a:off x="3780368" y="1143000"/>
            <a:ext cx="1875366" cy="1699349"/>
          </a:xfrm>
          <a:prstGeom prst="rect">
            <a:avLst/>
          </a:prstGeom>
          <a:noFill/>
          <a:ln w="9525">
            <a:noFill/>
            <a:miter lim="800000"/>
            <a:headEnd/>
            <a:tailEnd/>
          </a:ln>
        </p:spPr>
        <p:txBody>
          <a:bodyPr wrap="square" lIns="97955" tIns="48977" rIns="97955" bIns="48977">
            <a:spAutoFit/>
          </a:bodyPr>
          <a:lstStyle/>
          <a:p>
            <a:pPr defTabSz="979488">
              <a:buClrTx/>
              <a:buSzTx/>
              <a:buFontTx/>
              <a:buNone/>
            </a:pPr>
            <a:r>
              <a:rPr lang="en-GB" sz="1300" dirty="0">
                <a:solidFill>
                  <a:schemeClr val="tx1"/>
                </a:solidFill>
                <a:latin typeface="Arial" charset="0"/>
              </a:rPr>
              <a:t>Provide assessment &amp; care for affected travellers, animals: arrangements with medical, veterinary facilities for isolation, treatment &amp; other services</a:t>
            </a:r>
          </a:p>
        </p:txBody>
      </p:sp>
      <p:sp>
        <p:nvSpPr>
          <p:cNvPr id="35846" name="Text Box 6"/>
          <p:cNvSpPr txBox="1">
            <a:spLocks noChangeArrowheads="1"/>
          </p:cNvSpPr>
          <p:nvPr/>
        </p:nvSpPr>
        <p:spPr bwMode="auto">
          <a:xfrm rot="-5400000">
            <a:off x="3236507" y="1434924"/>
            <a:ext cx="582544" cy="505178"/>
          </a:xfrm>
          <a:prstGeom prst="rect">
            <a:avLst/>
          </a:prstGeom>
          <a:solidFill>
            <a:srgbClr val="5303E3"/>
          </a:solidFill>
          <a:ln w="9525" algn="ctr">
            <a:noFill/>
            <a:miter lim="800000"/>
            <a:headEnd/>
            <a:tailEnd/>
          </a:ln>
        </p:spPr>
        <p:txBody>
          <a:bodyPr vert="eaVert" lIns="97955" tIns="48977" rIns="97955" bIns="48977">
            <a:spAutoFit/>
          </a:bodyPr>
          <a:lstStyle/>
          <a:p>
            <a:pPr algn="ctr" defTabSz="979488">
              <a:buClrTx/>
              <a:buSzTx/>
              <a:buFontTx/>
              <a:buNone/>
            </a:pPr>
            <a:r>
              <a:rPr lang="en-GB" sz="2500" b="0">
                <a:solidFill>
                  <a:schemeClr val="bg1"/>
                </a:solidFill>
                <a:latin typeface="Baskerville Old Face" pitchFamily="18" charset="0"/>
              </a:rPr>
              <a:t>b</a:t>
            </a:r>
          </a:p>
        </p:txBody>
      </p:sp>
      <p:sp>
        <p:nvSpPr>
          <p:cNvPr id="35847" name="Text Box 7"/>
          <p:cNvSpPr txBox="1">
            <a:spLocks noChangeArrowheads="1"/>
          </p:cNvSpPr>
          <p:nvPr/>
        </p:nvSpPr>
        <p:spPr bwMode="auto">
          <a:xfrm rot="-5400000">
            <a:off x="5613523" y="1507068"/>
            <a:ext cx="582544" cy="503767"/>
          </a:xfrm>
          <a:prstGeom prst="rect">
            <a:avLst/>
          </a:prstGeom>
          <a:solidFill>
            <a:srgbClr val="5303E3"/>
          </a:solidFill>
          <a:ln w="9525" algn="ctr">
            <a:noFill/>
            <a:miter lim="800000"/>
            <a:headEnd/>
            <a:tailEnd/>
          </a:ln>
        </p:spPr>
        <p:txBody>
          <a:bodyPr vert="eaVert" lIns="97955" tIns="48977" rIns="97955" bIns="48977">
            <a:spAutoFit/>
          </a:bodyPr>
          <a:lstStyle/>
          <a:p>
            <a:pPr algn="ctr" defTabSz="979488">
              <a:buClrTx/>
              <a:buSzTx/>
              <a:buFontTx/>
              <a:buNone/>
            </a:pPr>
            <a:r>
              <a:rPr lang="en-GB" sz="2500" b="0">
                <a:solidFill>
                  <a:schemeClr val="bg1"/>
                </a:solidFill>
                <a:latin typeface="Baskerville Old Face" pitchFamily="18" charset="0"/>
              </a:rPr>
              <a:t>c</a:t>
            </a:r>
          </a:p>
        </p:txBody>
      </p:sp>
      <p:sp>
        <p:nvSpPr>
          <p:cNvPr id="35848" name="Text Box 8"/>
          <p:cNvSpPr txBox="1">
            <a:spLocks noChangeArrowheads="1"/>
          </p:cNvSpPr>
          <p:nvPr/>
        </p:nvSpPr>
        <p:spPr bwMode="auto">
          <a:xfrm>
            <a:off x="6155267" y="1341439"/>
            <a:ext cx="1655234" cy="1099184"/>
          </a:xfrm>
          <a:prstGeom prst="rect">
            <a:avLst/>
          </a:prstGeom>
          <a:noFill/>
          <a:ln w="9525">
            <a:noFill/>
            <a:miter lim="800000"/>
            <a:headEnd/>
            <a:tailEnd/>
          </a:ln>
        </p:spPr>
        <p:txBody>
          <a:bodyPr lIns="97955" tIns="48977" rIns="97955" bIns="48977">
            <a:spAutoFit/>
          </a:bodyPr>
          <a:lstStyle/>
          <a:p>
            <a:pPr defTabSz="979488">
              <a:buClrTx/>
              <a:buSzTx/>
              <a:buFontTx/>
              <a:buNone/>
            </a:pPr>
            <a:r>
              <a:rPr lang="en-GB" sz="1300" b="0">
                <a:solidFill>
                  <a:schemeClr val="tx1"/>
                </a:solidFill>
                <a:latin typeface="Arial" charset="0"/>
              </a:rPr>
              <a:t>P</a:t>
            </a:r>
            <a:r>
              <a:rPr lang="en-GB" sz="1300">
                <a:solidFill>
                  <a:schemeClr val="tx1"/>
                </a:solidFill>
                <a:latin typeface="Arial" charset="0"/>
              </a:rPr>
              <a:t>rovide space, separate from other travellers to interview suspect or affected persons</a:t>
            </a:r>
          </a:p>
        </p:txBody>
      </p:sp>
      <p:sp>
        <p:nvSpPr>
          <p:cNvPr id="35849" name="Text Box 9"/>
          <p:cNvSpPr txBox="1">
            <a:spLocks noChangeArrowheads="1"/>
          </p:cNvSpPr>
          <p:nvPr/>
        </p:nvSpPr>
        <p:spPr bwMode="auto">
          <a:xfrm rot="-5400000">
            <a:off x="6549795" y="2731735"/>
            <a:ext cx="582544" cy="502356"/>
          </a:xfrm>
          <a:prstGeom prst="rect">
            <a:avLst/>
          </a:prstGeom>
          <a:solidFill>
            <a:srgbClr val="5303E3"/>
          </a:solidFill>
          <a:ln w="9525" algn="ctr">
            <a:noFill/>
            <a:miter lim="800000"/>
            <a:headEnd/>
            <a:tailEnd/>
          </a:ln>
        </p:spPr>
        <p:txBody>
          <a:bodyPr vert="eaVert" lIns="97955" tIns="48977" rIns="97955" bIns="48977">
            <a:spAutoFit/>
          </a:bodyPr>
          <a:lstStyle/>
          <a:p>
            <a:pPr algn="ctr" defTabSz="979488">
              <a:buClrTx/>
              <a:buSzTx/>
              <a:buFontTx/>
              <a:buNone/>
            </a:pPr>
            <a:r>
              <a:rPr lang="en-GB" sz="2500" b="0">
                <a:solidFill>
                  <a:schemeClr val="bg1"/>
                </a:solidFill>
                <a:latin typeface="Baskerville Old Face" pitchFamily="18" charset="0"/>
              </a:rPr>
              <a:t>d</a:t>
            </a:r>
          </a:p>
        </p:txBody>
      </p:sp>
      <p:sp>
        <p:nvSpPr>
          <p:cNvPr id="35850" name="Text Box 10"/>
          <p:cNvSpPr txBox="1">
            <a:spLocks noChangeArrowheads="1"/>
          </p:cNvSpPr>
          <p:nvPr/>
        </p:nvSpPr>
        <p:spPr bwMode="auto">
          <a:xfrm>
            <a:off x="7090834" y="2492375"/>
            <a:ext cx="1656644" cy="1099184"/>
          </a:xfrm>
          <a:prstGeom prst="rect">
            <a:avLst/>
          </a:prstGeom>
          <a:noFill/>
          <a:ln w="9525">
            <a:noFill/>
            <a:miter lim="800000"/>
            <a:headEnd/>
            <a:tailEnd/>
          </a:ln>
        </p:spPr>
        <p:txBody>
          <a:bodyPr lIns="97955" tIns="48977" rIns="97955" bIns="48977">
            <a:spAutoFit/>
          </a:bodyPr>
          <a:lstStyle/>
          <a:p>
            <a:pPr defTabSz="979488">
              <a:buClrTx/>
              <a:buSzTx/>
              <a:buFontTx/>
              <a:buNone/>
            </a:pPr>
            <a:r>
              <a:rPr lang="en-GB" sz="1300">
                <a:solidFill>
                  <a:schemeClr val="tx1"/>
                </a:solidFill>
                <a:latin typeface="Arial" charset="0"/>
              </a:rPr>
              <a:t>Provide for assessment, quarantine of suspect or affected travellers</a:t>
            </a:r>
          </a:p>
        </p:txBody>
      </p:sp>
      <p:sp>
        <p:nvSpPr>
          <p:cNvPr id="35851" name="Text Box 11"/>
          <p:cNvSpPr txBox="1">
            <a:spLocks noChangeArrowheads="1"/>
          </p:cNvSpPr>
          <p:nvPr/>
        </p:nvSpPr>
        <p:spPr bwMode="auto">
          <a:xfrm rot="-5400000">
            <a:off x="5758162" y="4243212"/>
            <a:ext cx="582544" cy="505178"/>
          </a:xfrm>
          <a:prstGeom prst="rect">
            <a:avLst/>
          </a:prstGeom>
          <a:solidFill>
            <a:srgbClr val="5303E3"/>
          </a:solidFill>
          <a:ln w="9525" algn="ctr">
            <a:noFill/>
            <a:miter lim="800000"/>
            <a:headEnd/>
            <a:tailEnd/>
          </a:ln>
        </p:spPr>
        <p:txBody>
          <a:bodyPr vert="eaVert" lIns="97955" tIns="48977" rIns="97955" bIns="48977">
            <a:spAutoFit/>
          </a:bodyPr>
          <a:lstStyle/>
          <a:p>
            <a:pPr algn="ctr" defTabSz="979488">
              <a:buClrTx/>
              <a:buSzTx/>
              <a:buFontTx/>
              <a:buNone/>
            </a:pPr>
            <a:r>
              <a:rPr lang="en-GB" sz="2500" b="0">
                <a:solidFill>
                  <a:schemeClr val="bg1"/>
                </a:solidFill>
                <a:latin typeface="Baskerville Old Face" pitchFamily="18" charset="0"/>
              </a:rPr>
              <a:t>e</a:t>
            </a:r>
          </a:p>
        </p:txBody>
      </p:sp>
      <p:sp>
        <p:nvSpPr>
          <p:cNvPr id="35852" name="Text Box 12"/>
          <p:cNvSpPr txBox="1">
            <a:spLocks noChangeArrowheads="1"/>
          </p:cNvSpPr>
          <p:nvPr/>
        </p:nvSpPr>
        <p:spPr bwMode="auto">
          <a:xfrm>
            <a:off x="6300612" y="3429000"/>
            <a:ext cx="1653822" cy="2099458"/>
          </a:xfrm>
          <a:prstGeom prst="rect">
            <a:avLst/>
          </a:prstGeom>
          <a:noFill/>
          <a:ln w="9525">
            <a:noFill/>
            <a:miter lim="800000"/>
            <a:headEnd/>
            <a:tailEnd/>
          </a:ln>
        </p:spPr>
        <p:txBody>
          <a:bodyPr lIns="97955" tIns="48977" rIns="97955" bIns="48977">
            <a:spAutoFit/>
          </a:bodyPr>
          <a:lstStyle/>
          <a:p>
            <a:pPr defTabSz="979488">
              <a:buClrTx/>
              <a:buSzTx/>
              <a:buFontTx/>
              <a:buNone/>
            </a:pPr>
            <a:r>
              <a:rPr lang="en-GB" sz="1300">
                <a:solidFill>
                  <a:schemeClr val="tx1"/>
                </a:solidFill>
                <a:latin typeface="Arial" charset="0"/>
              </a:rPr>
              <a:t>To apply recommended measures, disinsect, disinfect, decontaminate, baggage, cargo, containers, conveyances, goods, postal parcels etc</a:t>
            </a:r>
          </a:p>
        </p:txBody>
      </p:sp>
      <p:sp>
        <p:nvSpPr>
          <p:cNvPr id="35853" name="Text Box 13"/>
          <p:cNvSpPr txBox="1">
            <a:spLocks noChangeArrowheads="1"/>
          </p:cNvSpPr>
          <p:nvPr/>
        </p:nvSpPr>
        <p:spPr bwMode="auto">
          <a:xfrm rot="-5400000">
            <a:off x="2933117" y="5067883"/>
            <a:ext cx="582544" cy="505178"/>
          </a:xfrm>
          <a:prstGeom prst="rect">
            <a:avLst/>
          </a:prstGeom>
          <a:solidFill>
            <a:srgbClr val="5303E3"/>
          </a:solidFill>
          <a:ln w="9525" algn="ctr">
            <a:noFill/>
            <a:miter lim="800000"/>
            <a:headEnd/>
            <a:tailEnd/>
          </a:ln>
        </p:spPr>
        <p:txBody>
          <a:bodyPr vert="eaVert" lIns="97955" tIns="48977" rIns="97955" bIns="48977">
            <a:spAutoFit/>
          </a:bodyPr>
          <a:lstStyle/>
          <a:p>
            <a:pPr algn="ctr" defTabSz="979488">
              <a:buClrTx/>
              <a:buSzTx/>
              <a:buFontTx/>
              <a:buNone/>
            </a:pPr>
            <a:r>
              <a:rPr lang="en-GB" sz="2500" b="0">
                <a:solidFill>
                  <a:schemeClr val="bg1"/>
                </a:solidFill>
                <a:latin typeface="Baskerville Old Face" pitchFamily="18" charset="0"/>
              </a:rPr>
              <a:t>f</a:t>
            </a:r>
          </a:p>
        </p:txBody>
      </p:sp>
      <p:sp>
        <p:nvSpPr>
          <p:cNvPr id="35854" name="Text Box 14"/>
          <p:cNvSpPr txBox="1">
            <a:spLocks noChangeArrowheads="1"/>
          </p:cNvSpPr>
          <p:nvPr/>
        </p:nvSpPr>
        <p:spPr bwMode="auto">
          <a:xfrm>
            <a:off x="3657600" y="4953000"/>
            <a:ext cx="1871133" cy="693738"/>
          </a:xfrm>
          <a:prstGeom prst="rect">
            <a:avLst/>
          </a:prstGeom>
          <a:noFill/>
          <a:ln w="9525">
            <a:noFill/>
            <a:miter lim="800000"/>
            <a:headEnd/>
            <a:tailEnd/>
          </a:ln>
        </p:spPr>
        <p:txBody>
          <a:bodyPr lIns="97955" tIns="48977" rIns="97955" bIns="48977">
            <a:spAutoFit/>
          </a:bodyPr>
          <a:lstStyle/>
          <a:p>
            <a:pPr defTabSz="979488">
              <a:buClrTx/>
              <a:buSzTx/>
              <a:buFontTx/>
              <a:buNone/>
            </a:pPr>
            <a:r>
              <a:rPr lang="en-GB" sz="1300" dirty="0">
                <a:solidFill>
                  <a:schemeClr val="tx1"/>
                </a:solidFill>
                <a:latin typeface="Arial" charset="0"/>
              </a:rPr>
              <a:t>To apply entry/exit control for departing &amp; arriving passengers</a:t>
            </a:r>
          </a:p>
        </p:txBody>
      </p:sp>
      <p:sp>
        <p:nvSpPr>
          <p:cNvPr id="35855" name="Text Box 15"/>
          <p:cNvSpPr txBox="1">
            <a:spLocks noChangeArrowheads="1"/>
          </p:cNvSpPr>
          <p:nvPr/>
        </p:nvSpPr>
        <p:spPr bwMode="auto">
          <a:xfrm rot="-5400000">
            <a:off x="609018" y="3559704"/>
            <a:ext cx="582544" cy="719667"/>
          </a:xfrm>
          <a:prstGeom prst="rect">
            <a:avLst/>
          </a:prstGeom>
          <a:solidFill>
            <a:srgbClr val="5303E3"/>
          </a:solidFill>
          <a:ln w="9525" algn="ctr">
            <a:noFill/>
            <a:miter lim="800000"/>
            <a:headEnd/>
            <a:tailEnd/>
          </a:ln>
        </p:spPr>
        <p:txBody>
          <a:bodyPr vert="eaVert" lIns="97955" tIns="48977" rIns="97955" bIns="48977">
            <a:spAutoFit/>
          </a:bodyPr>
          <a:lstStyle/>
          <a:p>
            <a:pPr algn="ctr" defTabSz="979488">
              <a:buClrTx/>
              <a:buSzTx/>
              <a:buFontTx/>
              <a:buNone/>
            </a:pPr>
            <a:r>
              <a:rPr lang="en-GB" sz="2500" b="0">
                <a:solidFill>
                  <a:schemeClr val="bg1"/>
                </a:solidFill>
                <a:latin typeface="Baskerville Old Face" pitchFamily="18" charset="0"/>
              </a:rPr>
              <a:t>g</a:t>
            </a:r>
          </a:p>
        </p:txBody>
      </p:sp>
      <p:sp>
        <p:nvSpPr>
          <p:cNvPr id="35856" name="Text Box 16"/>
          <p:cNvSpPr txBox="1">
            <a:spLocks noChangeArrowheads="1"/>
          </p:cNvSpPr>
          <p:nvPr/>
        </p:nvSpPr>
        <p:spPr bwMode="auto">
          <a:xfrm>
            <a:off x="1189567" y="3429001"/>
            <a:ext cx="1653822" cy="1899403"/>
          </a:xfrm>
          <a:prstGeom prst="rect">
            <a:avLst/>
          </a:prstGeom>
          <a:noFill/>
          <a:ln w="9525">
            <a:noFill/>
            <a:miter lim="800000"/>
            <a:headEnd/>
            <a:tailEnd/>
          </a:ln>
        </p:spPr>
        <p:txBody>
          <a:bodyPr lIns="97955" tIns="48977" rIns="97955" bIns="48977">
            <a:spAutoFit/>
          </a:bodyPr>
          <a:lstStyle/>
          <a:p>
            <a:pPr defTabSz="979488">
              <a:buClrTx/>
              <a:buSzTx/>
              <a:buFontTx/>
              <a:buNone/>
            </a:pPr>
            <a:r>
              <a:rPr lang="en-GB" sz="1300">
                <a:solidFill>
                  <a:schemeClr val="tx1"/>
                </a:solidFill>
                <a:latin typeface="Arial" charset="0"/>
              </a:rPr>
              <a:t>Provide access to required equipment, personnel with protection gear for transfer of travellers with infection/ contamination</a:t>
            </a:r>
          </a:p>
        </p:txBody>
      </p:sp>
      <p:pic>
        <p:nvPicPr>
          <p:cNvPr id="35857" name="Picture 17" descr="CG2EC"/>
          <p:cNvPicPr>
            <a:picLocks noChangeAspect="1" noChangeArrowheads="1"/>
          </p:cNvPicPr>
          <p:nvPr/>
        </p:nvPicPr>
        <p:blipFill>
          <a:blip r:embed="rId3" cstate="print"/>
          <a:srcRect/>
          <a:stretch>
            <a:fillRect/>
          </a:stretch>
        </p:blipFill>
        <p:spPr bwMode="auto">
          <a:xfrm>
            <a:off x="4343400" y="3124200"/>
            <a:ext cx="1511300" cy="1295400"/>
          </a:xfrm>
          <a:prstGeom prst="rect">
            <a:avLst/>
          </a:prstGeom>
          <a:noFill/>
          <a:ln w="9525">
            <a:noFill/>
            <a:miter lim="800000"/>
            <a:headEnd/>
            <a:tailEnd/>
          </a:ln>
        </p:spPr>
      </p:pic>
      <p:pic>
        <p:nvPicPr>
          <p:cNvPr id="35858" name="Picture 18"/>
          <p:cNvPicPr>
            <a:picLocks noChangeAspect="1" noChangeArrowheads="1"/>
          </p:cNvPicPr>
          <p:nvPr/>
        </p:nvPicPr>
        <p:blipFill>
          <a:blip r:embed="rId4" cstate="print"/>
          <a:srcRect/>
          <a:stretch>
            <a:fillRect/>
          </a:stretch>
        </p:blipFill>
        <p:spPr bwMode="auto">
          <a:xfrm>
            <a:off x="2819400" y="3200400"/>
            <a:ext cx="1440744" cy="1296988"/>
          </a:xfrm>
          <a:prstGeom prst="rect">
            <a:avLst/>
          </a:prstGeom>
          <a:noFill/>
          <a:ln w="9525">
            <a:noFill/>
            <a:miter lim="800000"/>
            <a:headEnd/>
            <a:tailEnd/>
          </a:ln>
        </p:spPr>
      </p:pic>
      <p:sp>
        <p:nvSpPr>
          <p:cNvPr id="35859" name="Text Box 19"/>
          <p:cNvSpPr txBox="1">
            <a:spLocks noChangeArrowheads="1"/>
          </p:cNvSpPr>
          <p:nvPr/>
        </p:nvSpPr>
        <p:spPr bwMode="auto">
          <a:xfrm>
            <a:off x="396523" y="188914"/>
            <a:ext cx="8459611" cy="437465"/>
          </a:xfrm>
          <a:prstGeom prst="rect">
            <a:avLst/>
          </a:prstGeom>
          <a:solidFill>
            <a:schemeClr val="accent1">
              <a:lumMod val="40000"/>
              <a:lumOff val="60000"/>
            </a:schemeClr>
          </a:solidFill>
          <a:ln w="9525">
            <a:solidFill>
              <a:schemeClr val="accent2"/>
            </a:solidFill>
            <a:miter lim="800000"/>
            <a:headEnd/>
            <a:tailEnd/>
          </a:ln>
        </p:spPr>
        <p:txBody>
          <a:bodyPr lIns="97955" tIns="48977" rIns="97955" bIns="48977">
            <a:spAutoFit/>
          </a:bodyPr>
          <a:lstStyle/>
          <a:p>
            <a:pPr algn="ctr" defTabSz="979488">
              <a:buClrTx/>
              <a:buSzTx/>
              <a:buFontTx/>
              <a:buNone/>
            </a:pPr>
            <a:r>
              <a:rPr lang="en-GB" sz="2200" dirty="0" smtClean="0">
                <a:solidFill>
                  <a:schemeClr val="tx1">
                    <a:lumMod val="85000"/>
                    <a:lumOff val="15000"/>
                  </a:schemeClr>
                </a:solidFill>
                <a:latin typeface="AR CENA" pitchFamily="2" charset="0"/>
              </a:rPr>
              <a:t>POINT OF ENTRY : CAPACITY REQUIREMENTS  DURING PHEIC (EMERGENCY)</a:t>
            </a:r>
            <a:endParaRPr lang="en-GB" sz="2200" dirty="0">
              <a:solidFill>
                <a:schemeClr val="tx1">
                  <a:lumMod val="85000"/>
                  <a:lumOff val="15000"/>
                </a:schemeClr>
              </a:solidFill>
              <a:latin typeface="AR CENA" pitchFamily="2" charset="0"/>
            </a:endParaRPr>
          </a:p>
        </p:txBody>
      </p:sp>
      <p:sp>
        <p:nvSpPr>
          <p:cNvPr id="35860" name="Oval 20"/>
          <p:cNvSpPr>
            <a:spLocks noChangeArrowheads="1"/>
          </p:cNvSpPr>
          <p:nvPr/>
        </p:nvSpPr>
        <p:spPr bwMode="auto">
          <a:xfrm>
            <a:off x="1103490" y="2128718"/>
            <a:ext cx="259766" cy="519351"/>
          </a:xfrm>
          <a:prstGeom prst="ellipse">
            <a:avLst/>
          </a:prstGeom>
          <a:noFill/>
          <a:ln w="9525" algn="ctr">
            <a:noFill/>
            <a:round/>
            <a:headEnd/>
            <a:tailEnd/>
          </a:ln>
        </p:spPr>
        <p:txBody>
          <a:bodyPr wrap="none" anchor="ctr">
            <a:spAutoFit/>
          </a:bodyPr>
          <a:lstStyle/>
          <a:p>
            <a:endParaRPr lang="en-IN"/>
          </a:p>
        </p:txBody>
      </p:sp>
      <p:sp>
        <p:nvSpPr>
          <p:cNvPr id="35861" name="Oval 23"/>
          <p:cNvSpPr>
            <a:spLocks noChangeArrowheads="1"/>
          </p:cNvSpPr>
          <p:nvPr/>
        </p:nvSpPr>
        <p:spPr bwMode="auto">
          <a:xfrm>
            <a:off x="436034" y="972225"/>
            <a:ext cx="259766" cy="519351"/>
          </a:xfrm>
          <a:prstGeom prst="ellipse">
            <a:avLst/>
          </a:prstGeom>
          <a:noFill/>
          <a:ln w="9525" algn="ctr">
            <a:noFill/>
            <a:round/>
            <a:headEnd/>
            <a:tailEnd/>
          </a:ln>
        </p:spPr>
        <p:txBody>
          <a:bodyPr wrap="none" anchor="ctr">
            <a:spAutoFit/>
          </a:bodyPr>
          <a:lstStyle/>
          <a:p>
            <a:endParaRPr lang="en-IN"/>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685800"/>
          </a:xfrm>
        </p:spPr>
        <p:txBody>
          <a:bodyPr>
            <a:normAutofit/>
          </a:bodyPr>
          <a:lstStyle/>
          <a:p>
            <a:r>
              <a:rPr lang="en-US" sz="2800" dirty="0" smtClean="0">
                <a:latin typeface="AR CENA" pitchFamily="2" charset="0"/>
              </a:rPr>
              <a:t>RECENT EXAMPLES OF NOTIFIABLE DISEASES IN INDIA</a:t>
            </a:r>
            <a:endParaRPr lang="en-IN" sz="2800" dirty="0">
              <a:latin typeface="AR CENA" pitchFamily="2" charset="0"/>
            </a:endParaRPr>
          </a:p>
        </p:txBody>
      </p:sp>
      <p:sp>
        <p:nvSpPr>
          <p:cNvPr id="3" name="Content Placeholder 2"/>
          <p:cNvSpPr>
            <a:spLocks noGrp="1"/>
          </p:cNvSpPr>
          <p:nvPr>
            <p:ph sz="quarter" idx="1"/>
          </p:nvPr>
        </p:nvSpPr>
        <p:spPr>
          <a:xfrm>
            <a:off x="457200" y="1219200"/>
            <a:ext cx="8229600" cy="4906963"/>
          </a:xfrm>
        </p:spPr>
        <p:txBody>
          <a:bodyPr>
            <a:normAutofit fontScale="92500" lnSpcReduction="20000"/>
          </a:bodyPr>
          <a:lstStyle/>
          <a:p>
            <a:r>
              <a:rPr lang="en-IN" sz="2400" dirty="0" smtClean="0">
                <a:latin typeface="Calibri" pitchFamily="34" charset="0"/>
                <a:cs typeface="Calibri" pitchFamily="34" charset="0"/>
              </a:rPr>
              <a:t>In April 2007, in an outbreak of </a:t>
            </a:r>
            <a:r>
              <a:rPr lang="en-IN" sz="2400" dirty="0" err="1" smtClean="0">
                <a:latin typeface="Calibri" pitchFamily="34" charset="0"/>
                <a:cs typeface="Calibri" pitchFamily="34" charset="0"/>
              </a:rPr>
              <a:t>Nipah</a:t>
            </a:r>
            <a:r>
              <a:rPr lang="en-IN" sz="2400" dirty="0" smtClean="0">
                <a:latin typeface="Calibri" pitchFamily="34" charset="0"/>
                <a:cs typeface="Calibri" pitchFamily="34" charset="0"/>
              </a:rPr>
              <a:t> virus infection in Nadia District in West Bengal, 5 individuals were infected and all died.</a:t>
            </a:r>
          </a:p>
          <a:p>
            <a:pPr>
              <a:buNone/>
            </a:pPr>
            <a:endParaRPr lang="en-IN" sz="2400" dirty="0" smtClean="0">
              <a:latin typeface="Calibri" pitchFamily="34" charset="0"/>
              <a:cs typeface="Calibri" pitchFamily="34" charset="0"/>
            </a:endParaRPr>
          </a:p>
          <a:p>
            <a:r>
              <a:rPr lang="en-IN" sz="2400" dirty="0" smtClean="0">
                <a:latin typeface="Calibri" pitchFamily="34" charset="0"/>
                <a:cs typeface="Calibri" pitchFamily="34" charset="0"/>
              </a:rPr>
              <a:t> A total of 255 cases of poliomyelitis due to the wild-type virus have been reported in India up to September 2007.</a:t>
            </a:r>
          </a:p>
          <a:p>
            <a:endParaRPr lang="en-IN" sz="2400" dirty="0" smtClean="0">
              <a:latin typeface="Calibri" pitchFamily="34" charset="0"/>
              <a:cs typeface="Calibri" pitchFamily="34" charset="0"/>
            </a:endParaRPr>
          </a:p>
          <a:p>
            <a:r>
              <a:rPr lang="en-IN" sz="2400" dirty="0" smtClean="0">
                <a:latin typeface="Calibri" pitchFamily="34" charset="0"/>
                <a:cs typeface="Calibri" pitchFamily="34" charset="0"/>
              </a:rPr>
              <a:t>Although no human influenza cases have been reported so far, H5N1 outbreaks among poultry in Maharashtra, Gujarat and Madhya Pradesh and more recently in Manipur indicate the need for continued vigilance. </a:t>
            </a:r>
          </a:p>
          <a:p>
            <a:r>
              <a:rPr lang="en-IN" sz="2400" dirty="0" smtClean="0">
                <a:latin typeface="Calibri" pitchFamily="34" charset="0"/>
                <a:cs typeface="Calibri" pitchFamily="34" charset="0"/>
              </a:rPr>
              <a:t>First case of human-to-human transmission of the deadly virus of swine flu (H1N1)  in India was reported in Hyderabad , tolls of lives.</a:t>
            </a:r>
          </a:p>
          <a:p>
            <a:endParaRPr lang="en-IN" sz="2400" dirty="0" smtClean="0">
              <a:latin typeface="Calibri" pitchFamily="34" charset="0"/>
              <a:cs typeface="Calibri" pitchFamily="34" charset="0"/>
            </a:endParaRPr>
          </a:p>
          <a:p>
            <a:r>
              <a:rPr lang="en-IN" sz="2400" dirty="0" smtClean="0">
                <a:latin typeface="Calibri" pitchFamily="34" charset="0"/>
                <a:cs typeface="Calibri" pitchFamily="34" charset="0"/>
              </a:rPr>
              <a:t>Outbreaks of water-borne and vector-borne diseases such as cholera and dengue fever are also common in India.</a:t>
            </a:r>
            <a:endParaRPr lang="en-IN" sz="2400"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639762"/>
          </a:xfrm>
        </p:spPr>
        <p:txBody>
          <a:bodyPr>
            <a:normAutofit/>
          </a:bodyPr>
          <a:lstStyle/>
          <a:p>
            <a:r>
              <a:rPr lang="en-US" sz="3200" dirty="0" smtClean="0">
                <a:latin typeface="AR CENA" pitchFamily="2" charset="0"/>
              </a:rPr>
              <a:t>IMPLEMENTATION OF IHR IN INDIA</a:t>
            </a:r>
            <a:endParaRPr lang="en-IN" sz="3200" dirty="0">
              <a:latin typeface="AR CENA" pitchFamily="2" charset="0"/>
            </a:endParaRPr>
          </a:p>
        </p:txBody>
      </p:sp>
      <p:sp>
        <p:nvSpPr>
          <p:cNvPr id="3" name="Content Placeholder 2"/>
          <p:cNvSpPr>
            <a:spLocks noGrp="1"/>
          </p:cNvSpPr>
          <p:nvPr>
            <p:ph sz="quarter" idx="1"/>
          </p:nvPr>
        </p:nvSpPr>
        <p:spPr>
          <a:xfrm>
            <a:off x="533400" y="1066800"/>
            <a:ext cx="8153400" cy="5638800"/>
          </a:xfrm>
        </p:spPr>
        <p:txBody>
          <a:bodyPr>
            <a:noAutofit/>
          </a:bodyPr>
          <a:lstStyle/>
          <a:p>
            <a:r>
              <a:rPr lang="en-IN" sz="2200" dirty="0" smtClean="0">
                <a:latin typeface="Calibri" pitchFamily="34" charset="0"/>
                <a:cs typeface="Calibri" pitchFamily="34" charset="0"/>
              </a:rPr>
              <a:t>The Government of India has designated the National Institute of Communicable Diseases (NICD) as the national focal point for IHR</a:t>
            </a:r>
          </a:p>
          <a:p>
            <a:pPr>
              <a:buNone/>
            </a:pPr>
            <a:endParaRPr lang="en-IN" sz="2200" dirty="0" smtClean="0">
              <a:latin typeface="Calibri" pitchFamily="34" charset="0"/>
              <a:cs typeface="Calibri" pitchFamily="34" charset="0"/>
            </a:endParaRPr>
          </a:p>
          <a:p>
            <a:r>
              <a:rPr lang="en-IN" sz="2200" dirty="0" smtClean="0">
                <a:latin typeface="Calibri" pitchFamily="34" charset="0"/>
                <a:cs typeface="Calibri" pitchFamily="34" charset="0"/>
              </a:rPr>
              <a:t>Strengthening national surveillance system is at the heart of IHR (2005). </a:t>
            </a:r>
          </a:p>
          <a:p>
            <a:r>
              <a:rPr lang="en-IN" sz="2200" dirty="0" smtClean="0">
                <a:latin typeface="Calibri" pitchFamily="34" charset="0"/>
                <a:cs typeface="Calibri" pitchFamily="34" charset="0"/>
              </a:rPr>
              <a:t>The Government of India has allocated Rs 4.08 billion (Rs 408 </a:t>
            </a:r>
            <a:r>
              <a:rPr lang="en-IN" sz="2200" dirty="0" err="1" smtClean="0">
                <a:latin typeface="Calibri" pitchFamily="34" charset="0"/>
                <a:cs typeface="Calibri" pitchFamily="34" charset="0"/>
              </a:rPr>
              <a:t>crores</a:t>
            </a:r>
            <a:r>
              <a:rPr lang="en-IN" sz="2200" dirty="0" smtClean="0">
                <a:latin typeface="Calibri" pitchFamily="34" charset="0"/>
                <a:cs typeface="Calibri" pitchFamily="34" charset="0"/>
              </a:rPr>
              <a:t>) over 5 years for the integrated disease surveillance project (IDSP) to build infrastructural and human capacity at the district and state levels</a:t>
            </a:r>
          </a:p>
          <a:p>
            <a:pPr>
              <a:buNone/>
            </a:pPr>
            <a:endParaRPr lang="en-IN" sz="2200" dirty="0" smtClean="0">
              <a:latin typeface="Calibri" pitchFamily="34" charset="0"/>
              <a:cs typeface="Calibri" pitchFamily="34" charset="0"/>
            </a:endParaRPr>
          </a:p>
          <a:p>
            <a:r>
              <a:rPr lang="en-IN" sz="2200" dirty="0" smtClean="0">
                <a:latin typeface="Calibri" pitchFamily="34" charset="0"/>
                <a:cs typeface="Calibri" pitchFamily="34" charset="0"/>
              </a:rPr>
              <a:t>To facilitate rapid communication from the district onwards, districts are being connected electronically, through satellite and the terrestrial network for transmission of surveillance data.</a:t>
            </a:r>
            <a:endParaRPr lang="en-IN" sz="2200"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p:cNvPicPr>
          <p:nvPr>
            <p:ph sz="quarter" idx="1"/>
          </p:nvPr>
        </p:nvPicPr>
        <p:blipFill>
          <a:blip r:embed="rId2" cstate="print"/>
          <a:srcRect/>
          <a:stretch>
            <a:fillRect/>
          </a:stretch>
        </p:blipFill>
        <p:spPr bwMode="auto">
          <a:xfrm>
            <a:off x="1219200" y="304800"/>
            <a:ext cx="6858000" cy="6324600"/>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7362"/>
          </a:xfrm>
        </p:spPr>
        <p:txBody>
          <a:bodyPr>
            <a:noAutofit/>
          </a:bodyPr>
          <a:lstStyle/>
          <a:p>
            <a:r>
              <a:rPr lang="en-US" sz="3200" dirty="0" smtClean="0">
                <a:latin typeface="AR CENA" pitchFamily="2" charset="0"/>
              </a:rPr>
              <a:t>NEED FOR IHR</a:t>
            </a:r>
            <a:endParaRPr lang="en-IN" sz="3200" dirty="0">
              <a:latin typeface="AR CENA" pitchFamily="2" charset="0"/>
            </a:endParaRPr>
          </a:p>
        </p:txBody>
      </p:sp>
      <p:sp>
        <p:nvSpPr>
          <p:cNvPr id="3" name="Content Placeholder 2"/>
          <p:cNvSpPr>
            <a:spLocks noGrp="1"/>
          </p:cNvSpPr>
          <p:nvPr>
            <p:ph sz="quarter" idx="1"/>
          </p:nvPr>
        </p:nvSpPr>
        <p:spPr>
          <a:xfrm>
            <a:off x="457200" y="838200"/>
            <a:ext cx="8229600" cy="5410200"/>
          </a:xfrm>
        </p:spPr>
        <p:txBody>
          <a:bodyPr>
            <a:noAutofit/>
          </a:bodyPr>
          <a:lstStyle/>
          <a:p>
            <a:pPr algn="just"/>
            <a:r>
              <a:rPr lang="en-IN" sz="2400" dirty="0" smtClean="0">
                <a:latin typeface="Calibri" pitchFamily="34" charset="0"/>
                <a:cs typeface="Calibri" pitchFamily="34" charset="0"/>
              </a:rPr>
              <a:t>According to statistics of the World Tourism Organization, international tourist arrivals in the year 2005 exceeded 800 million.</a:t>
            </a:r>
          </a:p>
          <a:p>
            <a:pPr algn="just"/>
            <a:r>
              <a:rPr lang="en-IN" sz="2400" dirty="0" smtClean="0">
                <a:latin typeface="Calibri" pitchFamily="34" charset="0"/>
                <a:cs typeface="Calibri" pitchFamily="34" charset="0"/>
              </a:rPr>
              <a:t>International travel can pose various risks to health as travellers may encounter sudden and significant changes in </a:t>
            </a:r>
          </a:p>
          <a:p>
            <a:pPr lvl="1" algn="just"/>
            <a:r>
              <a:rPr lang="en-IN" sz="2000" dirty="0" smtClean="0">
                <a:latin typeface="Calibri" pitchFamily="34" charset="0"/>
                <a:cs typeface="Calibri" pitchFamily="34" charset="0"/>
              </a:rPr>
              <a:t>altitude</a:t>
            </a:r>
          </a:p>
          <a:p>
            <a:pPr lvl="1" algn="just"/>
            <a:r>
              <a:rPr lang="en-IN" sz="2000" dirty="0" smtClean="0">
                <a:latin typeface="Calibri" pitchFamily="34" charset="0"/>
                <a:cs typeface="Calibri" pitchFamily="34" charset="0"/>
              </a:rPr>
              <a:t>humidity</a:t>
            </a:r>
          </a:p>
          <a:p>
            <a:pPr lvl="1" algn="just"/>
            <a:r>
              <a:rPr lang="en-IN" sz="2000" dirty="0" smtClean="0">
                <a:latin typeface="Calibri" pitchFamily="34" charset="0"/>
                <a:cs typeface="Calibri" pitchFamily="34" charset="0"/>
              </a:rPr>
              <a:t>microbes and </a:t>
            </a:r>
          </a:p>
          <a:p>
            <a:pPr lvl="1" algn="just"/>
            <a:r>
              <a:rPr lang="en-IN" sz="2000" dirty="0" smtClean="0">
                <a:latin typeface="Calibri" pitchFamily="34" charset="0"/>
                <a:cs typeface="Calibri" pitchFamily="34" charset="0"/>
              </a:rPr>
              <a:t>temperature</a:t>
            </a:r>
            <a:endParaRPr lang="en-IN" sz="2400" dirty="0" smtClean="0">
              <a:latin typeface="Calibri" pitchFamily="34" charset="0"/>
              <a:cs typeface="Calibri" pitchFamily="34" charset="0"/>
            </a:endParaRPr>
          </a:p>
          <a:p>
            <a:pPr algn="just"/>
            <a:r>
              <a:rPr lang="en-IN" sz="2400" dirty="0" smtClean="0">
                <a:latin typeface="Calibri" pitchFamily="34" charset="0"/>
                <a:cs typeface="Calibri" pitchFamily="34" charset="0"/>
              </a:rPr>
              <a:t>Additional health risks arise when  </a:t>
            </a:r>
          </a:p>
          <a:p>
            <a:pPr lvl="1" algn="just"/>
            <a:r>
              <a:rPr lang="en-IN" sz="2000" dirty="0" smtClean="0">
                <a:latin typeface="Calibri" pitchFamily="34" charset="0"/>
                <a:cs typeface="Calibri" pitchFamily="34" charset="0"/>
              </a:rPr>
              <a:t>accommodation is of poor quality</a:t>
            </a:r>
          </a:p>
          <a:p>
            <a:pPr lvl="1" algn="just"/>
            <a:r>
              <a:rPr lang="en-IN" sz="2000" dirty="0" smtClean="0">
                <a:latin typeface="Calibri" pitchFamily="34" charset="0"/>
                <a:cs typeface="Calibri" pitchFamily="34" charset="0"/>
              </a:rPr>
              <a:t>hygiene and sanitation are inadequate </a:t>
            </a:r>
          </a:p>
          <a:p>
            <a:pPr lvl="1" algn="just"/>
            <a:r>
              <a:rPr lang="en-IN" sz="2000" dirty="0" smtClean="0">
                <a:latin typeface="Calibri" pitchFamily="34" charset="0"/>
                <a:cs typeface="Calibri" pitchFamily="34" charset="0"/>
              </a:rPr>
              <a:t>medical services are not well developed  </a:t>
            </a:r>
          </a:p>
          <a:p>
            <a:pPr lvl="1" algn="just"/>
            <a:r>
              <a:rPr lang="en-IN" sz="2000" dirty="0" smtClean="0">
                <a:latin typeface="Calibri" pitchFamily="34" charset="0"/>
                <a:cs typeface="Calibri" pitchFamily="34" charset="0"/>
              </a:rPr>
              <a:t>clean water is unavailable</a:t>
            </a:r>
            <a:endParaRPr lang="en-IN" sz="2400" dirty="0" smtClean="0">
              <a:latin typeface="Calibri" pitchFamily="34" charset="0"/>
              <a:cs typeface="Calibri" pitchFamily="34" charset="0"/>
            </a:endParaRPr>
          </a:p>
          <a:p>
            <a:pPr algn="just"/>
            <a:endParaRPr lang="en-IN" sz="2400" dirty="0" smtClean="0"/>
          </a:p>
          <a:p>
            <a:pPr algn="just"/>
            <a:endParaRPr lang="en-IN" sz="2400"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7362"/>
          </a:xfrm>
        </p:spPr>
        <p:txBody>
          <a:bodyPr>
            <a:normAutofit fontScale="90000"/>
          </a:bodyPr>
          <a:lstStyle/>
          <a:p>
            <a:pPr algn="l"/>
            <a:r>
              <a:rPr lang="en-US" sz="2400" dirty="0" smtClean="0"/>
              <a:t>REFERENCES</a:t>
            </a:r>
            <a:endParaRPr lang="en-IN" sz="2400" dirty="0"/>
          </a:p>
        </p:txBody>
      </p:sp>
      <p:sp>
        <p:nvSpPr>
          <p:cNvPr id="3" name="Content Placeholder 2"/>
          <p:cNvSpPr>
            <a:spLocks noGrp="1"/>
          </p:cNvSpPr>
          <p:nvPr>
            <p:ph sz="quarter" idx="1"/>
          </p:nvPr>
        </p:nvSpPr>
        <p:spPr>
          <a:xfrm>
            <a:off x="457200" y="685800"/>
            <a:ext cx="8229600" cy="5440363"/>
          </a:xfrm>
        </p:spPr>
        <p:txBody>
          <a:bodyPr>
            <a:noAutofit/>
          </a:bodyPr>
          <a:lstStyle/>
          <a:p>
            <a:pPr lvl="0"/>
            <a:r>
              <a:rPr lang="en-IN" sz="1400" dirty="0" smtClean="0">
                <a:latin typeface="Calibri" pitchFamily="34" charset="0"/>
                <a:cs typeface="Calibri" pitchFamily="34" charset="0"/>
              </a:rPr>
              <a:t>World Health Organization. </a:t>
            </a:r>
            <a:r>
              <a:rPr lang="en-IN" sz="1400" i="1" dirty="0" smtClean="0">
                <a:latin typeface="Calibri" pitchFamily="34" charset="0"/>
                <a:cs typeface="Calibri" pitchFamily="34" charset="0"/>
              </a:rPr>
              <a:t>International health regulations (1969)</a:t>
            </a:r>
            <a:r>
              <a:rPr lang="en-IN" sz="1400" dirty="0" smtClean="0">
                <a:latin typeface="Calibri" pitchFamily="34" charset="0"/>
                <a:cs typeface="Calibri" pitchFamily="34" charset="0"/>
              </a:rPr>
              <a:t>. 3rd ed.   </a:t>
            </a:r>
            <a:r>
              <a:rPr lang="en-IN" sz="1400" dirty="0" err="1" smtClean="0">
                <a:latin typeface="Calibri" pitchFamily="34" charset="0"/>
                <a:cs typeface="Calibri" pitchFamily="34" charset="0"/>
              </a:rPr>
              <a:t>Geneva:World</a:t>
            </a:r>
            <a:r>
              <a:rPr lang="en-IN" sz="1400" dirty="0" smtClean="0">
                <a:latin typeface="Calibri" pitchFamily="34" charset="0"/>
                <a:cs typeface="Calibri" pitchFamily="34" charset="0"/>
              </a:rPr>
              <a:t> Health Organization; 1983. Available at </a:t>
            </a:r>
            <a:r>
              <a:rPr lang="en-IN" sz="1400" i="1" u="sng" dirty="0" smtClean="0">
                <a:latin typeface="Calibri" pitchFamily="34" charset="0"/>
                <a:cs typeface="Calibri" pitchFamily="34" charset="0"/>
                <a:hlinkClick r:id="rId2"/>
              </a:rPr>
              <a:t>http://whqlibdoc.who.int/publications/1983/9241580070.pd</a:t>
            </a:r>
            <a:endParaRPr lang="en-IN" sz="1400" dirty="0" smtClean="0">
              <a:latin typeface="Calibri" pitchFamily="34" charset="0"/>
              <a:cs typeface="Calibri" pitchFamily="34" charset="0"/>
            </a:endParaRPr>
          </a:p>
          <a:p>
            <a:pPr lvl="0"/>
            <a:r>
              <a:rPr lang="en-IN" sz="1400" dirty="0" smtClean="0">
                <a:latin typeface="Calibri" pitchFamily="34" charset="0"/>
                <a:cs typeface="Calibri" pitchFamily="34" charset="0"/>
              </a:rPr>
              <a:t>WHO, International Health Regulation (2005): Geneva, World Health Organization; 2006.</a:t>
            </a:r>
          </a:p>
          <a:p>
            <a:pPr lvl="0"/>
            <a:r>
              <a:rPr lang="en-IN" sz="1400" dirty="0" smtClean="0">
                <a:latin typeface="Calibri" pitchFamily="34" charset="0"/>
                <a:cs typeface="Calibri" pitchFamily="34" charset="0"/>
              </a:rPr>
              <a:t>The World Health Organization, fifty – eight World Health Assembly Resolution WHA    58.3: Revision of the International Health Regulation, 23 may 2005. Available at http: // </a:t>
            </a:r>
            <a:r>
              <a:rPr lang="en-IN" sz="1400" u="sng" dirty="0" smtClean="0">
                <a:latin typeface="Calibri" pitchFamily="34" charset="0"/>
                <a:cs typeface="Calibri" pitchFamily="34" charset="0"/>
                <a:hlinkClick r:id="rId3"/>
              </a:rPr>
              <a:t>www.who.int/</a:t>
            </a:r>
            <a:r>
              <a:rPr lang="en-IN" sz="1400" dirty="0" smtClean="0">
                <a:latin typeface="Calibri" pitchFamily="34" charset="0"/>
                <a:cs typeface="Calibri" pitchFamily="34" charset="0"/>
              </a:rPr>
              <a:t> </a:t>
            </a:r>
            <a:r>
              <a:rPr lang="en-IN" sz="1400" dirty="0" err="1" smtClean="0">
                <a:latin typeface="Calibri" pitchFamily="34" charset="0"/>
                <a:cs typeface="Calibri" pitchFamily="34" charset="0"/>
              </a:rPr>
              <a:t>ebwho</a:t>
            </a:r>
            <a:r>
              <a:rPr lang="en-IN" sz="1400" dirty="0" smtClean="0">
                <a:latin typeface="Calibri" pitchFamily="34" charset="0"/>
                <a:cs typeface="Calibri" pitchFamily="34" charset="0"/>
              </a:rPr>
              <a:t>/</a:t>
            </a:r>
            <a:r>
              <a:rPr lang="en-IN" sz="1400" dirty="0" err="1" smtClean="0">
                <a:latin typeface="Calibri" pitchFamily="34" charset="0"/>
                <a:cs typeface="Calibri" pitchFamily="34" charset="0"/>
              </a:rPr>
              <a:t>pdf.files</a:t>
            </a:r>
            <a:r>
              <a:rPr lang="en-IN" sz="1400" dirty="0" smtClean="0">
                <a:latin typeface="Calibri" pitchFamily="34" charset="0"/>
                <a:cs typeface="Calibri" pitchFamily="34" charset="0"/>
              </a:rPr>
              <a:t>/WHA 58 /WHA58.3-en </a:t>
            </a:r>
            <a:r>
              <a:rPr lang="en-IN" sz="1400" dirty="0" err="1" smtClean="0">
                <a:latin typeface="Calibri" pitchFamily="34" charset="0"/>
                <a:cs typeface="Calibri" pitchFamily="34" charset="0"/>
              </a:rPr>
              <a:t>pdf</a:t>
            </a:r>
            <a:r>
              <a:rPr lang="en-IN" sz="1400" dirty="0" smtClean="0">
                <a:latin typeface="Calibri" pitchFamily="34" charset="0"/>
                <a:cs typeface="Calibri" pitchFamily="34" charset="0"/>
              </a:rPr>
              <a:t>.</a:t>
            </a:r>
          </a:p>
          <a:p>
            <a:pPr lvl="0"/>
            <a:r>
              <a:rPr lang="en-IN" sz="1400" dirty="0" smtClean="0">
                <a:latin typeface="Calibri" pitchFamily="34" charset="0"/>
                <a:cs typeface="Calibri" pitchFamily="34" charset="0"/>
              </a:rPr>
              <a:t>WHO, International Travel and Health. World Health Organization; January 2007. annex 2, 213.</a:t>
            </a:r>
          </a:p>
          <a:p>
            <a:pPr lvl="0">
              <a:buNone/>
            </a:pPr>
            <a:endParaRPr lang="en-IN" sz="1400" dirty="0" smtClean="0">
              <a:latin typeface="Calibri" pitchFamily="34" charset="0"/>
              <a:cs typeface="Calibri" pitchFamily="34" charset="0"/>
            </a:endParaRPr>
          </a:p>
          <a:p>
            <a:pPr lvl="0"/>
            <a:r>
              <a:rPr lang="en-IN" sz="1400" dirty="0" smtClean="0">
                <a:latin typeface="Calibri" pitchFamily="34" charset="0"/>
                <a:cs typeface="Calibri" pitchFamily="34" charset="0"/>
              </a:rPr>
              <a:t>WHO, International Travel and Health. World Health Organization; January 2011. Chapter 6, 82-142.</a:t>
            </a:r>
          </a:p>
          <a:p>
            <a:pPr lvl="0">
              <a:buNone/>
            </a:pPr>
            <a:endParaRPr lang="en-IN" sz="1400" dirty="0" smtClean="0">
              <a:latin typeface="Calibri" pitchFamily="34" charset="0"/>
              <a:cs typeface="Calibri" pitchFamily="34" charset="0"/>
            </a:endParaRPr>
          </a:p>
          <a:p>
            <a:pPr lvl="0"/>
            <a:r>
              <a:rPr lang="en-IN" sz="1400" dirty="0" err="1" smtClean="0">
                <a:latin typeface="Calibri" pitchFamily="34" charset="0"/>
                <a:cs typeface="Calibri" pitchFamily="34" charset="0"/>
              </a:rPr>
              <a:t>Narain</a:t>
            </a:r>
            <a:r>
              <a:rPr lang="en-IN" sz="1400" dirty="0" smtClean="0">
                <a:latin typeface="Calibri" pitchFamily="34" charset="0"/>
                <a:cs typeface="Calibri" pitchFamily="34" charset="0"/>
              </a:rPr>
              <a:t> Jai P, </a:t>
            </a:r>
            <a:r>
              <a:rPr lang="en-IN" sz="1400" dirty="0" err="1" smtClean="0">
                <a:latin typeface="Calibri" pitchFamily="34" charset="0"/>
                <a:cs typeface="Calibri" pitchFamily="34" charset="0"/>
              </a:rPr>
              <a:t>Lal</a:t>
            </a:r>
            <a:r>
              <a:rPr lang="en-IN" sz="1400" dirty="0" smtClean="0">
                <a:latin typeface="Calibri" pitchFamily="34" charset="0"/>
                <a:cs typeface="Calibri" pitchFamily="34" charset="0"/>
              </a:rPr>
              <a:t> S, </a:t>
            </a:r>
            <a:r>
              <a:rPr lang="en-IN" sz="1400" dirty="0" err="1" smtClean="0">
                <a:latin typeface="Calibri" pitchFamily="34" charset="0"/>
                <a:cs typeface="Calibri" pitchFamily="34" charset="0"/>
              </a:rPr>
              <a:t>Garg</a:t>
            </a:r>
            <a:r>
              <a:rPr lang="en-IN" sz="1400" dirty="0" smtClean="0">
                <a:latin typeface="Calibri" pitchFamily="34" charset="0"/>
                <a:cs typeface="Calibri" pitchFamily="34" charset="0"/>
              </a:rPr>
              <a:t> R. Implementing the Revised International Health Regulations in India. </a:t>
            </a:r>
            <a:r>
              <a:rPr lang="en-IN" sz="1400" i="1" dirty="0" smtClean="0">
                <a:latin typeface="Calibri" pitchFamily="34" charset="0"/>
                <a:cs typeface="Calibri" pitchFamily="34" charset="0"/>
              </a:rPr>
              <a:t>The National Medical J India </a:t>
            </a:r>
            <a:r>
              <a:rPr lang="en-IN" sz="1400" dirty="0" smtClean="0">
                <a:latin typeface="Calibri" pitchFamily="34" charset="0"/>
                <a:cs typeface="Calibri" pitchFamily="34" charset="0"/>
              </a:rPr>
              <a:t>2007; 20 (5) : 221- 23.</a:t>
            </a:r>
          </a:p>
          <a:p>
            <a:pPr lvl="0"/>
            <a:r>
              <a:rPr lang="en-IN" sz="1400" dirty="0" smtClean="0">
                <a:latin typeface="Calibri" pitchFamily="34" charset="0"/>
                <a:cs typeface="Calibri" pitchFamily="34" charset="0"/>
              </a:rPr>
              <a:t>David P. </a:t>
            </a:r>
            <a:r>
              <a:rPr lang="en-IN" sz="1400" dirty="0" err="1" smtClean="0">
                <a:latin typeface="Calibri" pitchFamily="34" charset="0"/>
                <a:cs typeface="Calibri" pitchFamily="34" charset="0"/>
              </a:rPr>
              <a:t>Fidler</a:t>
            </a:r>
            <a:r>
              <a:rPr lang="en-IN" sz="1400" dirty="0" smtClean="0">
                <a:latin typeface="Calibri" pitchFamily="34" charset="0"/>
                <a:cs typeface="Calibri" pitchFamily="34" charset="0"/>
              </a:rPr>
              <a:t>. From International Sanitary Conventions to Global Health Security: The New International Health Regulations. </a:t>
            </a:r>
            <a:r>
              <a:rPr lang="en-IN" sz="1400" i="1" dirty="0" smtClean="0">
                <a:latin typeface="Calibri" pitchFamily="34" charset="0"/>
                <a:cs typeface="Calibri" pitchFamily="34" charset="0"/>
              </a:rPr>
              <a:t>Chinese Journal of International Law</a:t>
            </a:r>
            <a:r>
              <a:rPr lang="en-IN" sz="1400" dirty="0" smtClean="0">
                <a:latin typeface="Calibri" pitchFamily="34" charset="0"/>
                <a:cs typeface="Calibri" pitchFamily="34" charset="0"/>
              </a:rPr>
              <a:t> (2005), Vol. 4, No. 2, 325–392. Downloaded from oxfordjournals.org.</a:t>
            </a:r>
          </a:p>
          <a:p>
            <a:pPr lvl="0"/>
            <a:r>
              <a:rPr lang="en-IN" sz="1400" dirty="0" smtClean="0">
                <a:latin typeface="Calibri" pitchFamily="34" charset="0"/>
                <a:cs typeface="Calibri" pitchFamily="34" charset="0"/>
              </a:rPr>
              <a:t>URL: </a:t>
            </a:r>
            <a:r>
              <a:rPr lang="en-IN" sz="1400" u="sng" dirty="0" smtClean="0">
                <a:latin typeface="Calibri" pitchFamily="34" charset="0"/>
                <a:cs typeface="Calibri" pitchFamily="34" charset="0"/>
                <a:hlinkClick r:id="rId4"/>
              </a:rPr>
              <a:t>http://www.port-health.org/sanitation/index</a:t>
            </a:r>
            <a:r>
              <a:rPr lang="en-IN" sz="1400" dirty="0" smtClean="0">
                <a:latin typeface="Calibri" pitchFamily="34" charset="0"/>
                <a:cs typeface="Calibri" pitchFamily="34" charset="0"/>
              </a:rPr>
              <a:t> </a:t>
            </a:r>
          </a:p>
          <a:p>
            <a:pPr lvl="0"/>
            <a:r>
              <a:rPr lang="en-IN" sz="1400" dirty="0" smtClean="0">
                <a:latin typeface="Calibri" pitchFamily="34" charset="0"/>
                <a:cs typeface="Calibri" pitchFamily="34" charset="0"/>
              </a:rPr>
              <a:t>Implementation of the International Health Regulations (2005). Report of the Review Committee on the Functioning of the International Health Regulations (2005) in relation to Pandemic (H1N1) 2009. Report by the Director-General.</a:t>
            </a:r>
          </a:p>
          <a:p>
            <a:pPr lvl="0"/>
            <a:r>
              <a:rPr lang="en-IN" sz="1400" dirty="0" err="1" smtClean="0">
                <a:latin typeface="Calibri" pitchFamily="34" charset="0"/>
                <a:cs typeface="Calibri" pitchFamily="34" charset="0"/>
              </a:rPr>
              <a:t>Mankar</a:t>
            </a:r>
            <a:r>
              <a:rPr lang="en-IN" sz="1400" dirty="0" smtClean="0">
                <a:latin typeface="Calibri" pitchFamily="34" charset="0"/>
                <a:cs typeface="Calibri" pitchFamily="34" charset="0"/>
              </a:rPr>
              <a:t> M, Pinto V. International Health Regulation. Bombay Hospital Journal,2009; 51; 2:222-28.</a:t>
            </a:r>
          </a:p>
          <a:p>
            <a:endParaRPr lang="en-IN" sz="14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990600"/>
            <a:ext cx="7924800" cy="5135563"/>
          </a:xfrm>
        </p:spPr>
        <p:txBody>
          <a:bodyPr>
            <a:normAutofit/>
          </a:bodyPr>
          <a:lstStyle/>
          <a:p>
            <a:pPr lvl="1" algn="just">
              <a:buNone/>
            </a:pPr>
            <a:endParaRPr lang="en-IN" sz="2000" dirty="0" smtClean="0"/>
          </a:p>
          <a:p>
            <a:r>
              <a:rPr lang="en-IN" sz="2200" dirty="0" smtClean="0">
                <a:latin typeface="Calibri" pitchFamily="34" charset="0"/>
                <a:cs typeface="Calibri" pitchFamily="34" charset="0"/>
              </a:rPr>
              <a:t>It is estimated that 2.1 billion airline passengers </a:t>
            </a:r>
          </a:p>
          <a:p>
            <a:pPr>
              <a:buNone/>
            </a:pPr>
            <a:r>
              <a:rPr lang="en-IN" sz="2200" dirty="0" smtClean="0">
                <a:latin typeface="Calibri" pitchFamily="34" charset="0"/>
                <a:cs typeface="Calibri" pitchFamily="34" charset="0"/>
              </a:rPr>
              <a:t>     travelled in 2006. </a:t>
            </a:r>
          </a:p>
          <a:p>
            <a:r>
              <a:rPr lang="en-IN" sz="2200" dirty="0" smtClean="0">
                <a:latin typeface="Calibri" pitchFamily="34" charset="0"/>
                <a:cs typeface="Calibri" pitchFamily="34" charset="0"/>
              </a:rPr>
              <a:t>The infectious diseases are now spreading faster </a:t>
            </a:r>
          </a:p>
          <a:p>
            <a:pPr>
              <a:buNone/>
            </a:pPr>
            <a:r>
              <a:rPr lang="en-IN" sz="2200" dirty="0" smtClean="0">
                <a:latin typeface="Calibri" pitchFamily="34" charset="0"/>
                <a:cs typeface="Calibri" pitchFamily="34" charset="0"/>
              </a:rPr>
              <a:t>     by emerging more quickly, than ever before. </a:t>
            </a:r>
          </a:p>
          <a:p>
            <a:r>
              <a:rPr lang="en-IN" sz="2200" dirty="0" smtClean="0">
                <a:latin typeface="Calibri" pitchFamily="34" charset="0"/>
                <a:cs typeface="Calibri" pitchFamily="34" charset="0"/>
              </a:rPr>
              <a:t>There are now 40 diseases that were unknown a generation ago. </a:t>
            </a:r>
          </a:p>
          <a:p>
            <a:pPr>
              <a:buNone/>
            </a:pPr>
            <a:endParaRPr lang="en-IN" sz="2200" dirty="0" smtClean="0">
              <a:latin typeface="Calibri" pitchFamily="34" charset="0"/>
              <a:cs typeface="Calibri" pitchFamily="34" charset="0"/>
            </a:endParaRPr>
          </a:p>
          <a:p>
            <a:r>
              <a:rPr lang="en-IN" sz="2200" dirty="0" smtClean="0">
                <a:latin typeface="Calibri" pitchFamily="34" charset="0"/>
                <a:cs typeface="Calibri" pitchFamily="34" charset="0"/>
              </a:rPr>
              <a:t>During the last five years, WHO has verified more than 1100 epidemic events worldwide.</a:t>
            </a:r>
          </a:p>
          <a:p>
            <a:pPr>
              <a:buNone/>
            </a:pPr>
            <a:endParaRPr lang="en-IN" sz="2200" dirty="0" smtClean="0">
              <a:latin typeface="Calibri" pitchFamily="34" charset="0"/>
              <a:cs typeface="Calibri" pitchFamily="34" charset="0"/>
            </a:endParaRPr>
          </a:p>
          <a:p>
            <a:r>
              <a:rPr lang="en-IN" sz="2200" dirty="0" smtClean="0">
                <a:latin typeface="Calibri" pitchFamily="34" charset="0"/>
                <a:cs typeface="Calibri" pitchFamily="34" charset="0"/>
              </a:rPr>
              <a:t>Consequently the need for international co-operation in order to safeguard global health has become increasingly important</a:t>
            </a:r>
            <a:r>
              <a:rPr lang="en-IN" sz="2400" dirty="0" smtClean="0">
                <a:latin typeface="Calibri" pitchFamily="34" charset="0"/>
                <a:cs typeface="Calibri" pitchFamily="34" charset="0"/>
              </a:rPr>
              <a:t>.</a:t>
            </a:r>
          </a:p>
        </p:txBody>
      </p:sp>
      <p:pic>
        <p:nvPicPr>
          <p:cNvPr id="4" name="Picture 4" descr="capt"/>
          <p:cNvPicPr>
            <a:picLocks noChangeAspect="1" noChangeArrowheads="1"/>
          </p:cNvPicPr>
          <p:nvPr/>
        </p:nvPicPr>
        <p:blipFill>
          <a:blip r:embed="rId2" cstate="print"/>
          <a:srcRect/>
          <a:stretch>
            <a:fillRect/>
          </a:stretch>
        </p:blipFill>
        <p:spPr bwMode="auto">
          <a:xfrm>
            <a:off x="6553200" y="533400"/>
            <a:ext cx="2362200" cy="228052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pic>
        <p:nvPicPr>
          <p:cNvPr id="4" name="Content Placeholder 3"/>
          <p:cNvPicPr>
            <a:picLocks noGrp="1"/>
          </p:cNvPicPr>
          <p:nvPr>
            <p:ph sz="quarter" idx="1"/>
          </p:nvPr>
        </p:nvPicPr>
        <p:blipFill>
          <a:blip r:embed="rId2" cstate="print"/>
          <a:srcRect/>
          <a:stretch>
            <a:fillRect/>
          </a:stretch>
        </p:blipFill>
        <p:spPr bwMode="auto">
          <a:xfrm>
            <a:off x="838200" y="609600"/>
            <a:ext cx="7543800" cy="5715000"/>
          </a:xfrm>
          <a:prstGeom prst="rect">
            <a:avLst/>
          </a:prstGeom>
          <a:noFill/>
          <a:ln w="9525" algn="ctr">
            <a:noFill/>
            <a:miter lim="800000"/>
            <a:headEnd/>
            <a:tailEnd/>
          </a:ln>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0"/>
            <a:ext cx="8229600" cy="1371600"/>
          </a:xfrm>
        </p:spPr>
        <p:txBody>
          <a:bodyPr>
            <a:noAutofit/>
          </a:bodyPr>
          <a:lstStyle/>
          <a:p>
            <a:r>
              <a:rPr lang="en-IN" sz="2800" dirty="0" smtClean="0">
                <a:latin typeface="AR CENA" pitchFamily="2" charset="0"/>
              </a:rPr>
              <a:t>HISTORY OF INTERNATIONAL HEALTH  REGULATIONS </a:t>
            </a:r>
            <a:r>
              <a:rPr lang="en-IN" sz="2800" dirty="0" smtClean="0"/>
              <a:t/>
            </a:r>
            <a:br>
              <a:rPr lang="en-IN" sz="2800" dirty="0" smtClean="0"/>
            </a:br>
            <a:endParaRPr lang="en-IN" sz="2800" dirty="0"/>
          </a:p>
        </p:txBody>
      </p:sp>
      <p:sp>
        <p:nvSpPr>
          <p:cNvPr id="3" name="Content Placeholder 2"/>
          <p:cNvSpPr>
            <a:spLocks noGrp="1"/>
          </p:cNvSpPr>
          <p:nvPr>
            <p:ph sz="quarter" idx="1"/>
          </p:nvPr>
        </p:nvSpPr>
        <p:spPr>
          <a:xfrm>
            <a:off x="457200" y="1143000"/>
            <a:ext cx="8229600" cy="4983163"/>
          </a:xfrm>
        </p:spPr>
        <p:txBody>
          <a:bodyPr>
            <a:noAutofit/>
          </a:bodyPr>
          <a:lstStyle/>
          <a:p>
            <a:r>
              <a:rPr lang="en-IN" sz="2200" b="1" dirty="0" smtClean="0">
                <a:latin typeface="Calibri" pitchFamily="34" charset="0"/>
                <a:cs typeface="Calibri" pitchFamily="34" charset="0"/>
              </a:rPr>
              <a:t>1830, 1847: </a:t>
            </a:r>
            <a:r>
              <a:rPr lang="en-IN" sz="2200" dirty="0" smtClean="0">
                <a:latin typeface="Calibri" pitchFamily="34" charset="0"/>
                <a:cs typeface="Calibri" pitchFamily="34" charset="0"/>
              </a:rPr>
              <a:t>Cholera epidemics in Europe were catalyst for intense infectious disease diplomacy and multi-lateral co-operation.</a:t>
            </a:r>
          </a:p>
          <a:p>
            <a:r>
              <a:rPr lang="en-IN" sz="2200" b="1" dirty="0" smtClean="0">
                <a:latin typeface="Calibri" pitchFamily="34" charset="0"/>
                <a:cs typeface="Calibri" pitchFamily="34" charset="0"/>
              </a:rPr>
              <a:t>1951</a:t>
            </a:r>
            <a:r>
              <a:rPr lang="en-IN" sz="2200" dirty="0" smtClean="0">
                <a:latin typeface="Calibri" pitchFamily="34" charset="0"/>
                <a:cs typeface="Calibri" pitchFamily="34" charset="0"/>
              </a:rPr>
              <a:t>: WHO issued first set of legally binding international sanitary regulation.</a:t>
            </a:r>
          </a:p>
          <a:p>
            <a:pPr>
              <a:buNone/>
            </a:pPr>
            <a:endParaRPr lang="en-IN" sz="2200" dirty="0" smtClean="0">
              <a:latin typeface="Calibri" pitchFamily="34" charset="0"/>
              <a:cs typeface="Calibri" pitchFamily="34" charset="0"/>
            </a:endParaRPr>
          </a:p>
          <a:p>
            <a:r>
              <a:rPr lang="en-IN" sz="2200" b="1" dirty="0" smtClean="0">
                <a:latin typeface="Calibri" pitchFamily="34" charset="0"/>
                <a:cs typeface="Calibri" pitchFamily="34" charset="0"/>
              </a:rPr>
              <a:t>1969: </a:t>
            </a:r>
            <a:r>
              <a:rPr lang="en-IN" sz="2200" dirty="0" smtClean="0">
                <a:latin typeface="Calibri" pitchFamily="34" charset="0"/>
                <a:cs typeface="Calibri" pitchFamily="34" charset="0"/>
              </a:rPr>
              <a:t>WHO adopted international sanitary regulation and renamed as international health regulation.</a:t>
            </a:r>
          </a:p>
          <a:p>
            <a:pPr>
              <a:buNone/>
            </a:pPr>
            <a:endParaRPr lang="en-IN" sz="2200" dirty="0" smtClean="0">
              <a:latin typeface="Calibri" pitchFamily="34" charset="0"/>
              <a:cs typeface="Calibri" pitchFamily="34" charset="0"/>
            </a:endParaRPr>
          </a:p>
          <a:p>
            <a:r>
              <a:rPr lang="en-IN" sz="2200" b="1" dirty="0" smtClean="0">
                <a:latin typeface="Calibri" pitchFamily="34" charset="0"/>
                <a:cs typeface="Calibri" pitchFamily="34" charset="0"/>
              </a:rPr>
              <a:t>1973, 1981</a:t>
            </a:r>
            <a:r>
              <a:rPr lang="en-IN" sz="2200" dirty="0" smtClean="0">
                <a:latin typeface="Calibri" pitchFamily="34" charset="0"/>
                <a:cs typeface="Calibri" pitchFamily="34" charset="0"/>
              </a:rPr>
              <a:t>: Minor modifications in IHR, amended world wide.</a:t>
            </a:r>
          </a:p>
          <a:p>
            <a:endParaRPr lang="en-IN" sz="2200" dirty="0" smtClean="0">
              <a:latin typeface="Calibri" pitchFamily="34" charset="0"/>
              <a:cs typeface="Calibri" pitchFamily="34" charset="0"/>
            </a:endParaRPr>
          </a:p>
          <a:p>
            <a:r>
              <a:rPr lang="en-IN" sz="2200" b="1" dirty="0" smtClean="0">
                <a:latin typeface="Calibri" pitchFamily="34" charset="0"/>
                <a:cs typeface="Calibri" pitchFamily="34" charset="0"/>
              </a:rPr>
              <a:t>23rd May 2005: </a:t>
            </a:r>
            <a:r>
              <a:rPr lang="en-IN" sz="2200" dirty="0" smtClean="0">
                <a:latin typeface="Calibri" pitchFamily="34" charset="0"/>
                <a:cs typeface="Calibri" pitchFamily="34" charset="0"/>
              </a:rPr>
              <a:t>World health assembly adopted revised IHR</a:t>
            </a:r>
          </a:p>
          <a:p>
            <a:pPr>
              <a:buNone/>
            </a:pPr>
            <a:endParaRPr lang="en-IN" sz="2200" dirty="0" smtClean="0">
              <a:latin typeface="Calibri" pitchFamily="34" charset="0"/>
              <a:cs typeface="Calibri" pitchFamily="34" charset="0"/>
            </a:endParaRPr>
          </a:p>
          <a:p>
            <a:r>
              <a:rPr lang="en-IN" sz="2200" b="1" dirty="0" smtClean="0">
                <a:latin typeface="Calibri" pitchFamily="34" charset="0"/>
                <a:cs typeface="Calibri" pitchFamily="34" charset="0"/>
              </a:rPr>
              <a:t>15th June 2007</a:t>
            </a:r>
            <a:r>
              <a:rPr lang="en-IN" sz="2200" dirty="0" smtClean="0">
                <a:latin typeface="Calibri" pitchFamily="34" charset="0"/>
                <a:cs typeface="Calibri" pitchFamily="34" charset="0"/>
              </a:rPr>
              <a:t>: Came in to force revised IHR. </a:t>
            </a:r>
          </a:p>
          <a:p>
            <a:endParaRPr lang="en-IN" sz="2200"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normAutofit/>
          </a:bodyPr>
          <a:lstStyle/>
          <a:p>
            <a:r>
              <a:rPr lang="en-US" sz="3200" dirty="0" smtClean="0">
                <a:latin typeface="AR CENA" pitchFamily="2" charset="0"/>
              </a:rPr>
              <a:t>KEY FEATURES OF IHR 1969</a:t>
            </a:r>
            <a:endParaRPr lang="en-IN" sz="3200" dirty="0">
              <a:latin typeface="AR CENA" pitchFamily="2" charset="0"/>
            </a:endParaRPr>
          </a:p>
        </p:txBody>
      </p:sp>
      <p:sp>
        <p:nvSpPr>
          <p:cNvPr id="3" name="Content Placeholder 2"/>
          <p:cNvSpPr>
            <a:spLocks noGrp="1"/>
          </p:cNvSpPr>
          <p:nvPr>
            <p:ph sz="quarter" idx="1"/>
          </p:nvPr>
        </p:nvSpPr>
        <p:spPr>
          <a:xfrm>
            <a:off x="533400" y="1371600"/>
            <a:ext cx="5867400" cy="4754563"/>
          </a:xfrm>
        </p:spPr>
        <p:txBody>
          <a:bodyPr>
            <a:normAutofit/>
          </a:bodyPr>
          <a:lstStyle/>
          <a:p>
            <a:r>
              <a:rPr lang="nb-NO" sz="2200" dirty="0" smtClean="0">
                <a:latin typeface="Calibri" pitchFamily="34" charset="0"/>
                <a:cs typeface="Calibri" pitchFamily="34" charset="0"/>
              </a:rPr>
              <a:t>Notification to WHO of cases of </a:t>
            </a:r>
            <a:r>
              <a:rPr lang="nb-NO" sz="2200" b="1" dirty="0" smtClean="0">
                <a:latin typeface="Calibri" pitchFamily="34" charset="0"/>
                <a:cs typeface="Calibri" pitchFamily="34" charset="0"/>
              </a:rPr>
              <a:t>cholera</a:t>
            </a:r>
            <a:r>
              <a:rPr lang="nb-NO" sz="2200" dirty="0" smtClean="0">
                <a:latin typeface="Calibri" pitchFamily="34" charset="0"/>
                <a:cs typeface="Calibri" pitchFamily="34" charset="0"/>
              </a:rPr>
              <a:t>, </a:t>
            </a:r>
            <a:r>
              <a:rPr lang="nb-NO" sz="2200" b="1" dirty="0" smtClean="0">
                <a:latin typeface="Calibri" pitchFamily="34" charset="0"/>
                <a:cs typeface="Calibri" pitchFamily="34" charset="0"/>
              </a:rPr>
              <a:t>plague smallpox </a:t>
            </a:r>
            <a:r>
              <a:rPr lang="nb-NO" sz="2200" dirty="0" smtClean="0">
                <a:latin typeface="Calibri" pitchFamily="34" charset="0"/>
                <a:cs typeface="Calibri" pitchFamily="34" charset="0"/>
              </a:rPr>
              <a:t>and</a:t>
            </a:r>
            <a:r>
              <a:rPr lang="nb-NO" sz="2200" b="1" dirty="0" smtClean="0">
                <a:latin typeface="Calibri" pitchFamily="34" charset="0"/>
                <a:cs typeface="Calibri" pitchFamily="34" charset="0"/>
              </a:rPr>
              <a:t> yellow fever</a:t>
            </a:r>
          </a:p>
          <a:p>
            <a:endParaRPr lang="nb-NO" sz="2200" dirty="0" smtClean="0">
              <a:latin typeface="Calibri" pitchFamily="34" charset="0"/>
              <a:cs typeface="Calibri" pitchFamily="34" charset="0"/>
            </a:endParaRPr>
          </a:p>
          <a:p>
            <a:r>
              <a:rPr lang="nb-NO" sz="2200" dirty="0" smtClean="0">
                <a:latin typeface="Calibri" pitchFamily="34" charset="0"/>
                <a:cs typeface="Calibri" pitchFamily="34" charset="0"/>
              </a:rPr>
              <a:t>Certain health related rules for international travel and trade</a:t>
            </a:r>
          </a:p>
          <a:p>
            <a:pPr>
              <a:buNone/>
            </a:pPr>
            <a:endParaRPr lang="nb-NO" sz="2200" dirty="0" smtClean="0">
              <a:latin typeface="Calibri" pitchFamily="34" charset="0"/>
              <a:cs typeface="Calibri" pitchFamily="34" charset="0"/>
            </a:endParaRPr>
          </a:p>
          <a:p>
            <a:r>
              <a:rPr lang="nb-NO" sz="2200" dirty="0" smtClean="0">
                <a:latin typeface="Calibri" pitchFamily="34" charset="0"/>
                <a:cs typeface="Calibri" pitchFamily="34" charset="0"/>
              </a:rPr>
              <a:t>Prescription of maximum border measures against cholera, plague and yellow fever (deratting, desinsection…)</a:t>
            </a:r>
          </a:p>
          <a:p>
            <a:pPr>
              <a:buNone/>
            </a:pPr>
            <a:endParaRPr lang="nb-NO" sz="2200" dirty="0" smtClean="0">
              <a:latin typeface="Calibri" pitchFamily="34" charset="0"/>
              <a:cs typeface="Calibri" pitchFamily="34" charset="0"/>
            </a:endParaRPr>
          </a:p>
          <a:p>
            <a:r>
              <a:rPr lang="nb-NO" sz="2200" dirty="0" smtClean="0">
                <a:latin typeface="Calibri" pitchFamily="34" charset="0"/>
                <a:cs typeface="Calibri" pitchFamily="34" charset="0"/>
              </a:rPr>
              <a:t>Health documents for people, aircraft and ships.</a:t>
            </a:r>
          </a:p>
          <a:p>
            <a:endParaRPr lang="en-IN" sz="2200" dirty="0">
              <a:latin typeface="Calibri" pitchFamily="34" charset="0"/>
              <a:cs typeface="Calibri" pitchFamily="34" charset="0"/>
            </a:endParaRPr>
          </a:p>
        </p:txBody>
      </p:sp>
      <p:pic>
        <p:nvPicPr>
          <p:cNvPr id="4" name="Picture 4" descr="IHR-1969-cover"/>
          <p:cNvPicPr>
            <a:picLocks noChangeAspect="1" noChangeArrowheads="1"/>
          </p:cNvPicPr>
          <p:nvPr/>
        </p:nvPicPr>
        <p:blipFill>
          <a:blip r:embed="rId2" cstate="print"/>
          <a:srcRect/>
          <a:stretch>
            <a:fillRect/>
          </a:stretch>
        </p:blipFill>
        <p:spPr bwMode="auto">
          <a:xfrm>
            <a:off x="6553200" y="1066800"/>
            <a:ext cx="2057400" cy="2895600"/>
          </a:xfrm>
          <a:prstGeom prst="rect">
            <a:avLst/>
          </a:prstGeom>
          <a:noFill/>
          <a:effectLst>
            <a:outerShdw dist="152928" dir="2498012" algn="ctr" rotWithShape="0">
              <a:schemeClr val="folHlink">
                <a:alpha val="50000"/>
              </a:schemeClr>
            </a:outerShdw>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normAutofit/>
          </a:bodyPr>
          <a:lstStyle/>
          <a:p>
            <a:r>
              <a:rPr lang="en-US" sz="3200" dirty="0" smtClean="0">
                <a:latin typeface="AR CENA" pitchFamily="2" charset="0"/>
              </a:rPr>
              <a:t>LIMITATIONS OF IHR 1969</a:t>
            </a:r>
            <a:endParaRPr lang="en-IN" sz="3200" dirty="0">
              <a:latin typeface="AR CENA" pitchFamily="2" charset="0"/>
            </a:endParaRPr>
          </a:p>
        </p:txBody>
      </p:sp>
      <p:sp>
        <p:nvSpPr>
          <p:cNvPr id="3" name="Content Placeholder 2"/>
          <p:cNvSpPr>
            <a:spLocks noGrp="1"/>
          </p:cNvSpPr>
          <p:nvPr>
            <p:ph sz="quarter" idx="1"/>
          </p:nvPr>
        </p:nvSpPr>
        <p:spPr>
          <a:xfrm>
            <a:off x="457200" y="1219200"/>
            <a:ext cx="8229600" cy="5181600"/>
          </a:xfrm>
        </p:spPr>
        <p:txBody>
          <a:bodyPr>
            <a:normAutofit/>
          </a:bodyPr>
          <a:lstStyle/>
          <a:p>
            <a:pPr>
              <a:lnSpc>
                <a:spcPct val="110000"/>
              </a:lnSpc>
            </a:pPr>
            <a:r>
              <a:rPr lang="nb-NO" sz="2400" dirty="0" smtClean="0">
                <a:latin typeface="Calibri" pitchFamily="34" charset="0"/>
                <a:cs typeface="Calibri" pitchFamily="34" charset="0"/>
              </a:rPr>
              <a:t>Concerns only cholera, plague and yellow fever</a:t>
            </a:r>
          </a:p>
          <a:p>
            <a:pPr lvl="1">
              <a:lnSpc>
                <a:spcPct val="110000"/>
              </a:lnSpc>
            </a:pPr>
            <a:r>
              <a:rPr lang="nb-NO" sz="2200" dirty="0" smtClean="0">
                <a:latin typeface="Calibri" pitchFamily="34" charset="0"/>
                <a:cs typeface="Calibri" pitchFamily="34" charset="0"/>
              </a:rPr>
              <a:t>The old paradigm of case-based surveillance</a:t>
            </a:r>
          </a:p>
          <a:p>
            <a:pPr lvl="1">
              <a:lnSpc>
                <a:spcPct val="110000"/>
              </a:lnSpc>
            </a:pPr>
            <a:r>
              <a:rPr lang="nb-NO" sz="2200" dirty="0" smtClean="0">
                <a:latin typeface="Calibri" pitchFamily="34" charset="0"/>
                <a:cs typeface="Calibri" pitchFamily="34" charset="0"/>
              </a:rPr>
              <a:t>Difficult to revise disease list</a:t>
            </a:r>
          </a:p>
          <a:p>
            <a:pPr>
              <a:lnSpc>
                <a:spcPct val="110000"/>
              </a:lnSpc>
            </a:pPr>
            <a:r>
              <a:rPr lang="nb-NO" sz="2400" dirty="0" smtClean="0">
                <a:latin typeface="Calibri" pitchFamily="34" charset="0"/>
                <a:cs typeface="Calibri" pitchFamily="34" charset="0"/>
              </a:rPr>
              <a:t>Dependent on official notification from the member state</a:t>
            </a:r>
          </a:p>
          <a:p>
            <a:pPr>
              <a:lnSpc>
                <a:spcPct val="110000"/>
              </a:lnSpc>
            </a:pPr>
            <a:r>
              <a:rPr lang="nb-NO" sz="2400" dirty="0" smtClean="0">
                <a:latin typeface="Calibri" pitchFamily="34" charset="0"/>
                <a:cs typeface="Calibri" pitchFamily="34" charset="0"/>
              </a:rPr>
              <a:t>No incentives to notification</a:t>
            </a:r>
          </a:p>
          <a:p>
            <a:pPr lvl="1">
              <a:lnSpc>
                <a:spcPct val="110000"/>
              </a:lnSpc>
            </a:pPr>
            <a:r>
              <a:rPr lang="nb-NO" sz="2200" dirty="0" smtClean="0">
                <a:latin typeface="Calibri" pitchFamily="34" charset="0"/>
                <a:cs typeface="Calibri" pitchFamily="34" charset="0"/>
              </a:rPr>
              <a:t>Very few notifications</a:t>
            </a:r>
          </a:p>
          <a:p>
            <a:pPr lvl="1">
              <a:lnSpc>
                <a:spcPct val="110000"/>
              </a:lnSpc>
            </a:pPr>
            <a:r>
              <a:rPr lang="nb-NO" sz="2200" dirty="0" smtClean="0">
                <a:latin typeface="Calibri" pitchFamily="34" charset="0"/>
                <a:cs typeface="Calibri" pitchFamily="34" charset="0"/>
              </a:rPr>
              <a:t>Notifications seemed as a very serious act by states</a:t>
            </a:r>
          </a:p>
          <a:p>
            <a:pPr>
              <a:lnSpc>
                <a:spcPct val="110000"/>
              </a:lnSpc>
            </a:pPr>
            <a:r>
              <a:rPr lang="nb-NO" sz="2400" dirty="0" smtClean="0">
                <a:latin typeface="Calibri" pitchFamily="34" charset="0"/>
                <a:cs typeface="Calibri" pitchFamily="34" charset="0"/>
              </a:rPr>
              <a:t>No formal mechanisms for collaboration between member state and WHO</a:t>
            </a:r>
          </a:p>
          <a:p>
            <a:pPr>
              <a:lnSpc>
                <a:spcPct val="110000"/>
              </a:lnSpc>
            </a:pPr>
            <a:r>
              <a:rPr lang="nb-NO" sz="2400" dirty="0" smtClean="0">
                <a:latin typeface="Calibri" pitchFamily="34" charset="0"/>
                <a:cs typeface="Calibri" pitchFamily="34" charset="0"/>
              </a:rPr>
              <a:t>No dynamic in the response for stopping international spread</a:t>
            </a:r>
          </a:p>
          <a:p>
            <a:endParaRPr lang="en-IN"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690</TotalTime>
  <Words>2995</Words>
  <Application>Microsoft Office PowerPoint</Application>
  <PresentationFormat>On-screen Show (4:3)</PresentationFormat>
  <Paragraphs>388</Paragraphs>
  <Slides>40</Slides>
  <Notes>2</Notes>
  <HiddenSlides>0</HiddenSlides>
  <MMClips>0</MMClips>
  <ScaleCrop>false</ScaleCrop>
  <HeadingPairs>
    <vt:vector size="4" baseType="variant">
      <vt:variant>
        <vt:lpstr>Theme</vt:lpstr>
      </vt:variant>
      <vt:variant>
        <vt:i4>1</vt:i4>
      </vt:variant>
      <vt:variant>
        <vt:lpstr>Slide Titles</vt:lpstr>
      </vt:variant>
      <vt:variant>
        <vt:i4>40</vt:i4>
      </vt:variant>
    </vt:vector>
  </HeadingPairs>
  <TitlesOfParts>
    <vt:vector size="41" baseType="lpstr">
      <vt:lpstr>Equity</vt:lpstr>
      <vt:lpstr>INTERNATIONAL HEALTH REGULATIONS</vt:lpstr>
      <vt:lpstr>  FRAMEWORK: </vt:lpstr>
      <vt:lpstr>INTRODUCTION</vt:lpstr>
      <vt:lpstr>NEED FOR IHR</vt:lpstr>
      <vt:lpstr>Slide 5</vt:lpstr>
      <vt:lpstr>Slide 6</vt:lpstr>
      <vt:lpstr>HISTORY OF INTERNATIONAL HEALTH  REGULATIONS  </vt:lpstr>
      <vt:lpstr>KEY FEATURES OF IHR 1969</vt:lpstr>
      <vt:lpstr>LIMITATIONS OF IHR 1969</vt:lpstr>
      <vt:lpstr>WHY A NEW IHR?</vt:lpstr>
      <vt:lpstr>IHR 1969 VERSUS IHR 2005</vt:lpstr>
      <vt:lpstr>WHAT IS IHR 2005?</vt:lpstr>
      <vt:lpstr>OBJECTIVES OF IHR 2005</vt:lpstr>
      <vt:lpstr>OBLIGATIONS OF THE MEMBER STATES UNDER IHR 2005</vt:lpstr>
      <vt:lpstr>SOME IMPORTANT DEFINITIONS AND  ARTICLES UNDER IHR 2005</vt:lpstr>
      <vt:lpstr>Slide 16</vt:lpstr>
      <vt:lpstr>Slide 17</vt:lpstr>
      <vt:lpstr>Slide 18</vt:lpstr>
      <vt:lpstr>Slide 19</vt:lpstr>
      <vt:lpstr>DECISION INSTRUMENT (ANNEX 2) OF IHR (2005) FOR ASSESSMENT AND NOTIFICATION </vt:lpstr>
      <vt:lpstr>Slide 21</vt:lpstr>
      <vt:lpstr>HEALTH MEASURES AT PORTS </vt:lpstr>
      <vt:lpstr>Slide 23</vt:lpstr>
      <vt:lpstr>Slide 24</vt:lpstr>
      <vt:lpstr>Slide 25</vt:lpstr>
      <vt:lpstr>SCREENING OF PERSONS AT ENTRY AND EXIT </vt:lpstr>
      <vt:lpstr>Slide 27</vt:lpstr>
      <vt:lpstr>DISEASES REPORTABLE UNDER IHR 2005</vt:lpstr>
      <vt:lpstr>CATEGORIES OF THESE REPORTABLE DISEASES</vt:lpstr>
      <vt:lpstr>Slide 30</vt:lpstr>
      <vt:lpstr>VACCINATION FOR TRAVELLERS</vt:lpstr>
      <vt:lpstr>SEVERE ACUTE RESPIRATORY SYNDROME</vt:lpstr>
      <vt:lpstr>FIGURE 2. Pandemic (H1N1) 2009. Countries, territories and areas with laboratory-confirmed cases and number of deaths as reported to WHO. Status as of 1 August 2010</vt:lpstr>
      <vt:lpstr>2009 INFLUENZA A(H1N1)</vt:lpstr>
      <vt:lpstr>Slide 35</vt:lpstr>
      <vt:lpstr>Slide 36</vt:lpstr>
      <vt:lpstr>RECENT EXAMPLES OF NOTIFIABLE DISEASES IN INDIA</vt:lpstr>
      <vt:lpstr>IMPLEMENTATION OF IHR IN INDIA</vt:lpstr>
      <vt:lpstr>Slide 39</vt:lpstr>
      <vt:lpstr>REFERENCES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INTERNATIONAL HEALTH REGULATIONS</dc:title>
  <dc:creator>Dr. Samarpita Dutta</dc:creator>
  <cp:lastModifiedBy>Dr. Samarpita Dutta</cp:lastModifiedBy>
  <cp:revision>158</cp:revision>
  <dcterms:created xsi:type="dcterms:W3CDTF">2006-08-16T00:00:00Z</dcterms:created>
  <dcterms:modified xsi:type="dcterms:W3CDTF">2011-09-17T15:58:52Z</dcterms:modified>
</cp:coreProperties>
</file>